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6"/>
  </p:notesMasterIdLst>
  <p:sldIdLst>
    <p:sldId id="256" r:id="rId2"/>
    <p:sldId id="259" r:id="rId3"/>
    <p:sldId id="260" r:id="rId4"/>
    <p:sldId id="267" r:id="rId5"/>
    <p:sldId id="329" r:id="rId6"/>
    <p:sldId id="330" r:id="rId7"/>
    <p:sldId id="331" r:id="rId8"/>
    <p:sldId id="316" r:id="rId9"/>
    <p:sldId id="263" r:id="rId10"/>
    <p:sldId id="262" r:id="rId11"/>
    <p:sldId id="264" r:id="rId12"/>
    <p:sldId id="265" r:id="rId13"/>
    <p:sldId id="269" r:id="rId14"/>
    <p:sldId id="333" r:id="rId15"/>
    <p:sldId id="279" r:id="rId16"/>
    <p:sldId id="270" r:id="rId17"/>
    <p:sldId id="332" r:id="rId18"/>
    <p:sldId id="334" r:id="rId19"/>
    <p:sldId id="273" r:id="rId20"/>
    <p:sldId id="274" r:id="rId21"/>
    <p:sldId id="275" r:id="rId22"/>
    <p:sldId id="272" r:id="rId23"/>
    <p:sldId id="276" r:id="rId24"/>
    <p:sldId id="277" r:id="rId25"/>
    <p:sldId id="278" r:id="rId26"/>
    <p:sldId id="28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35" r:id="rId35"/>
    <p:sldId id="290" r:id="rId36"/>
    <p:sldId id="288" r:id="rId37"/>
    <p:sldId id="289" r:id="rId38"/>
    <p:sldId id="294" r:id="rId39"/>
    <p:sldId id="291" r:id="rId40"/>
    <p:sldId id="293" r:id="rId41"/>
    <p:sldId id="297" r:id="rId42"/>
    <p:sldId id="295" r:id="rId43"/>
    <p:sldId id="296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3" r:id="rId57"/>
    <p:sldId id="310" r:id="rId58"/>
    <p:sldId id="312" r:id="rId59"/>
    <p:sldId id="311" r:id="rId60"/>
    <p:sldId id="314" r:id="rId61"/>
    <p:sldId id="315" r:id="rId62"/>
    <p:sldId id="317" r:id="rId63"/>
    <p:sldId id="318" r:id="rId64"/>
    <p:sldId id="319" r:id="rId65"/>
    <p:sldId id="320" r:id="rId66"/>
    <p:sldId id="322" r:id="rId67"/>
    <p:sldId id="321" r:id="rId68"/>
    <p:sldId id="323" r:id="rId69"/>
    <p:sldId id="346" r:id="rId70"/>
    <p:sldId id="324" r:id="rId71"/>
    <p:sldId id="327" r:id="rId72"/>
    <p:sldId id="328" r:id="rId73"/>
    <p:sldId id="344" r:id="rId74"/>
    <p:sldId id="326" r:id="rId75"/>
    <p:sldId id="345" r:id="rId76"/>
    <p:sldId id="325" r:id="rId77"/>
    <p:sldId id="337" r:id="rId78"/>
    <p:sldId id="338" r:id="rId79"/>
    <p:sldId id="339" r:id="rId80"/>
    <p:sldId id="336" r:id="rId81"/>
    <p:sldId id="340" r:id="rId82"/>
    <p:sldId id="341" r:id="rId83"/>
    <p:sldId id="342" r:id="rId84"/>
    <p:sldId id="343" r:id="rId8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ente" initials="" lastIdx="1" clrIdx="0"/>
  <p:cmAuthor id="1" name="Yuliya Kireeva" initials="YK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4790C9"/>
    <a:srgbClr val="468EC9"/>
    <a:srgbClr val="66FF99"/>
    <a:srgbClr val="0000CC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64" autoAdjust="0"/>
  </p:normalViewPr>
  <p:slideViewPr>
    <p:cSldViewPr>
      <p:cViewPr>
        <p:scale>
          <a:sx n="100" d="100"/>
          <a:sy n="100" d="100"/>
        </p:scale>
        <p:origin x="1896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projects\_artindex_materials\&#1057;&#1090;&#1080;&#1083;&#1080;\&#1050;&#1085;&#1080;&#1075;&#1072;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9F-4128-B10B-A0DBE60DE4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9F-4128-B10B-A0DBE60DE4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9F-4128-B10B-A0DBE60DE4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9F-4128-B10B-A0DBE60DE4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9F-4128-B10B-A0DBE60DE4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89F-4128-B10B-A0DBE60DE4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89F-4128-B10B-A0DBE60DE4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89F-4128-B10B-A0DBE60DE4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89F-4128-B10B-A0DBE60DE4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89F-4128-B10B-A0DBE60DE4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89F-4128-B10B-A0DBE60DE4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89F-4128-B10B-A0DBE60DE46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89F-4128-B10B-A0DBE60DE46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89F-4128-B10B-A0DBE60DE46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89F-4128-B10B-A0DBE60DE469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89F-4128-B10B-A0DBE60DE469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89F-4128-B10B-A0DBE60DE469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89F-4128-B10B-A0DBE60DE469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89F-4128-B10B-A0DBE60DE469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89F-4128-B10B-A0DBE60DE469}"/>
              </c:ext>
            </c:extLst>
          </c:dPt>
          <c:cat>
            <c:strRef>
              <c:f>Лист7!$B$3:$B$22</c:f>
              <c:strCache>
                <c:ptCount val="20"/>
                <c:pt idx="0">
                  <c:v>Аллегорическая сцена</c:v>
                </c:pt>
                <c:pt idx="1">
                  <c:v>Портрет</c:v>
                </c:pt>
                <c:pt idx="2">
                  <c:v>Пейзаж</c:v>
                </c:pt>
                <c:pt idx="3">
                  <c:v>Фэнтези</c:v>
                </c:pt>
                <c:pt idx="4">
                  <c:v>Литературная сцена</c:v>
                </c:pt>
                <c:pt idx="5">
                  <c:v>Городской пейзаж</c:v>
                </c:pt>
                <c:pt idx="6">
                  <c:v>Ню</c:v>
                </c:pt>
                <c:pt idx="7">
                  <c:v>Натюрморт</c:v>
                </c:pt>
                <c:pt idx="8">
                  <c:v>Жанровая сцена</c:v>
                </c:pt>
                <c:pt idx="9">
                  <c:v>Анимализм</c:v>
                </c:pt>
                <c:pt idx="10">
                  <c:v>Религиозная сцена</c:v>
                </c:pt>
                <c:pt idx="11">
                  <c:v>Мифологическая сцена</c:v>
                </c:pt>
                <c:pt idx="12">
                  <c:v>Марина</c:v>
                </c:pt>
                <c:pt idx="13">
                  <c:v>Архитектура</c:v>
                </c:pt>
                <c:pt idx="14">
                  <c:v>Интерьер</c:v>
                </c:pt>
                <c:pt idx="15">
                  <c:v>Историческая сцена</c:v>
                </c:pt>
                <c:pt idx="16">
                  <c:v>Батальная сцена</c:v>
                </c:pt>
                <c:pt idx="17">
                  <c:v>Цакли</c:v>
                </c:pt>
                <c:pt idx="18">
                  <c:v>Ведута</c:v>
                </c:pt>
                <c:pt idx="19">
                  <c:v>Урбанистический пейзаж</c:v>
                </c:pt>
              </c:strCache>
            </c:strRef>
          </c:cat>
          <c:val>
            <c:numRef>
              <c:f>Лист7!$C$3:$C$22</c:f>
              <c:numCache>
                <c:formatCode>General</c:formatCode>
                <c:ptCount val="20"/>
                <c:pt idx="0">
                  <c:v>2500</c:v>
                </c:pt>
                <c:pt idx="1">
                  <c:v>2308</c:v>
                </c:pt>
                <c:pt idx="2">
                  <c:v>2213</c:v>
                </c:pt>
                <c:pt idx="3">
                  <c:v>2191</c:v>
                </c:pt>
                <c:pt idx="4">
                  <c:v>2096</c:v>
                </c:pt>
                <c:pt idx="5">
                  <c:v>2048</c:v>
                </c:pt>
                <c:pt idx="6">
                  <c:v>1981</c:v>
                </c:pt>
                <c:pt idx="7">
                  <c:v>1932</c:v>
                </c:pt>
                <c:pt idx="8">
                  <c:v>1736</c:v>
                </c:pt>
                <c:pt idx="9">
                  <c:v>1587</c:v>
                </c:pt>
                <c:pt idx="10">
                  <c:v>1417</c:v>
                </c:pt>
                <c:pt idx="11">
                  <c:v>1368</c:v>
                </c:pt>
                <c:pt idx="12">
                  <c:v>1210</c:v>
                </c:pt>
                <c:pt idx="13">
                  <c:v>958</c:v>
                </c:pt>
                <c:pt idx="14">
                  <c:v>635</c:v>
                </c:pt>
                <c:pt idx="15">
                  <c:v>534</c:v>
                </c:pt>
                <c:pt idx="16">
                  <c:v>201</c:v>
                </c:pt>
                <c:pt idx="17">
                  <c:v>180</c:v>
                </c:pt>
                <c:pt idx="18">
                  <c:v>124</c:v>
                </c:pt>
                <c:pt idx="19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489F-4128-B10B-A0DBE60DE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20.11.2018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75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764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9352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34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482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4604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9106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959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158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5724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10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09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910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9959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1702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557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2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895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7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302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97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85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133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677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011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5385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0224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440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399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0176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578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836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818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102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795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4941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7017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48143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44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73191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3863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8075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010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77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30586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39104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4234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352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2220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70350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0893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1894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7761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635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273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4594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77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851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136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63196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9056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13137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1652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37060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1267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13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925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17416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4816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2629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8350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2587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9215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3692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9165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198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278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69239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6349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8328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968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56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4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5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33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3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8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19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1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15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6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ksey.alekseev@singularis-lab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dene/pretrained-models.pytorch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7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8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ksey.alekseev@singularis-lab.com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500198"/>
          </a:xfrm>
        </p:spPr>
        <p:txBody>
          <a:bodyPr/>
          <a:lstStyle/>
          <a:p>
            <a:r>
              <a:rPr lang="ru-RU" b="0" dirty="0"/>
              <a:t>Основы Машинного обучения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3933056"/>
            <a:ext cx="8496944" cy="2063080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Алексей Алексеев</a:t>
            </a:r>
            <a:r>
              <a:rPr lang="en-US" dirty="0"/>
              <a:t> </a:t>
            </a:r>
          </a:p>
          <a:p>
            <a:pPr algn="r"/>
            <a:r>
              <a:rPr lang="en-US" dirty="0">
                <a:hlinkClick r:id="rId3"/>
              </a:rPr>
              <a:t>aleksey.alekseev@singularis-lab.com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Roboschool</a:t>
            </a:r>
            <a:r>
              <a:rPr lang="en-US" dirty="0"/>
              <a:t>, </a:t>
            </a:r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2018, Волгоград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sun7-2.userapi.com/i_z0WNnZu8ScE5DNJ0WRvXQmQ8jUSrSwPEuFOg/E0Hq0WJkYqI.jpg">
            <a:extLst>
              <a:ext uri="{FF2B5EF4-FFF2-40B4-BE49-F238E27FC236}">
                <a16:creationId xmlns:a16="http://schemas.microsoft.com/office/drawing/2014/main" id="{DCF121C0-FB95-481C-A00F-C813411BA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4595"/>
            <a:ext cx="1552922" cy="14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6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чего все началось?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Timeline">
            <a:extLst>
              <a:ext uri="{FF2B5EF4-FFF2-40B4-BE49-F238E27FC236}">
                <a16:creationId xmlns:a16="http://schemas.microsoft.com/office/drawing/2014/main" id="{B178AF61-0975-406F-8251-8E4F1BDA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113"/>
            <a:ext cx="9144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F10A-F286-4A4F-9E89-17AE6BFB1DFD}"/>
              </a:ext>
            </a:extLst>
          </p:cNvPr>
          <p:cNvSpPr/>
          <p:nvPr/>
        </p:nvSpPr>
        <p:spPr>
          <a:xfrm>
            <a:off x="2168326" y="6033595"/>
            <a:ext cx="6885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https://beamandrew.github.io/deeplearning/2017/02/23/deep_learning_101_part1.html</a:t>
            </a:r>
          </a:p>
        </p:txBody>
      </p:sp>
    </p:spTree>
    <p:extLst>
      <p:ext uri="{BB962C8B-B14F-4D97-AF65-F5344CB8AC3E}">
        <p14:creationId xmlns:p14="http://schemas.microsoft.com/office/powerpoint/2010/main" val="218925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чего все началось? Прорыв 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p:pic>
        <p:nvPicPr>
          <p:cNvPr id="4098" name="Picture 2" descr="imagenet">
            <a:extLst>
              <a:ext uri="{FF2B5EF4-FFF2-40B4-BE49-F238E27FC236}">
                <a16:creationId xmlns:a16="http://schemas.microsoft.com/office/drawing/2014/main" id="{450C9664-2884-43ED-BC3A-5A5880576A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" y="1611089"/>
            <a:ext cx="726757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E59FFF-7F43-4C21-A395-8F2C5B9E05F4}"/>
              </a:ext>
            </a:extLst>
          </p:cNvPr>
          <p:cNvSpPr/>
          <p:nvPr/>
        </p:nvSpPr>
        <p:spPr>
          <a:xfrm>
            <a:off x="2286000" y="6049739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https://beamandrew.github.io/deeplearning/2017/02/23/deep_learning_101_part1.html</a:t>
            </a:r>
          </a:p>
        </p:txBody>
      </p:sp>
    </p:spTree>
    <p:extLst>
      <p:ext uri="{BB962C8B-B14F-4D97-AF65-F5344CB8AC3E}">
        <p14:creationId xmlns:p14="http://schemas.microsoft.com/office/powerpoint/2010/main" val="406007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Прорыв 2012, причины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Информационный взрыв </a:t>
            </a:r>
          </a:p>
          <a:p>
            <a:r>
              <a:rPr lang="ru-RU" dirty="0">
                <a:solidFill>
                  <a:schemeClr val="tx1"/>
                </a:solidFill>
              </a:rPr>
              <a:t>Рост вычислительных ресурсов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Широкий выбор инструментов для работы с машинным обучением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Огромное количество примеров и опубликованных материалов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3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772E38-CD2E-474B-91CC-EA14A2429B3C}"/>
              </a:ext>
            </a:extLst>
          </p:cNvPr>
          <p:cNvSpPr/>
          <p:nvPr/>
        </p:nvSpPr>
        <p:spPr>
          <a:xfrm>
            <a:off x="2267744" y="2420888"/>
            <a:ext cx="4896544" cy="29523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/>
              <a:t>Метод машинного обучения</a:t>
            </a:r>
            <a:endParaRPr lang="en-US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CE37FC-C298-4731-8447-7B43C3D79153}"/>
              </a:ext>
            </a:extLst>
          </p:cNvPr>
          <p:cNvSpPr/>
          <p:nvPr/>
        </p:nvSpPr>
        <p:spPr>
          <a:xfrm>
            <a:off x="452409" y="3789040"/>
            <a:ext cx="1671319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707B0C-6CCB-4642-8F76-84D8BB2FC68F}"/>
              </a:ext>
            </a:extLst>
          </p:cNvPr>
          <p:cNvSpPr/>
          <p:nvPr/>
        </p:nvSpPr>
        <p:spPr>
          <a:xfrm>
            <a:off x="7308304" y="3754650"/>
            <a:ext cx="1621414" cy="466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C98B1-945B-444E-A258-C050B87D45FD}"/>
              </a:ext>
            </a:extLst>
          </p:cNvPr>
          <p:cNvSpPr txBox="1"/>
          <p:nvPr/>
        </p:nvSpPr>
        <p:spPr>
          <a:xfrm>
            <a:off x="391338" y="2834933"/>
            <a:ext cx="1671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Входные данные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A99D1-6DA2-4DD4-A51A-DF1717A4287C}"/>
              </a:ext>
            </a:extLst>
          </p:cNvPr>
          <p:cNvSpPr txBox="1"/>
          <p:nvPr/>
        </p:nvSpPr>
        <p:spPr>
          <a:xfrm>
            <a:off x="7164288" y="2800543"/>
            <a:ext cx="1774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Выходные данные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5382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772E38-CD2E-474B-91CC-EA14A2429B3C}"/>
              </a:ext>
            </a:extLst>
          </p:cNvPr>
          <p:cNvSpPr/>
          <p:nvPr/>
        </p:nvSpPr>
        <p:spPr>
          <a:xfrm>
            <a:off x="2267744" y="2420888"/>
            <a:ext cx="4896544" cy="29523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/>
              <a:t>Метод машинного обучения</a:t>
            </a:r>
            <a:endParaRPr lang="en-US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CE37FC-C298-4731-8447-7B43C3D79153}"/>
              </a:ext>
            </a:extLst>
          </p:cNvPr>
          <p:cNvSpPr/>
          <p:nvPr/>
        </p:nvSpPr>
        <p:spPr>
          <a:xfrm>
            <a:off x="452409" y="3789040"/>
            <a:ext cx="1671319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707B0C-6CCB-4642-8F76-84D8BB2FC68F}"/>
              </a:ext>
            </a:extLst>
          </p:cNvPr>
          <p:cNvSpPr/>
          <p:nvPr/>
        </p:nvSpPr>
        <p:spPr>
          <a:xfrm>
            <a:off x="7308304" y="3754650"/>
            <a:ext cx="1621414" cy="466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C98B1-945B-444E-A258-C050B87D45FD}"/>
              </a:ext>
            </a:extLst>
          </p:cNvPr>
          <p:cNvSpPr txBox="1"/>
          <p:nvPr/>
        </p:nvSpPr>
        <p:spPr>
          <a:xfrm>
            <a:off x="0" y="2427870"/>
            <a:ext cx="21237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Картинка с кошкой или собакой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A99D1-6DA2-4DD4-A51A-DF1717A4287C}"/>
              </a:ext>
            </a:extLst>
          </p:cNvPr>
          <p:cNvSpPr txBox="1"/>
          <p:nvPr/>
        </p:nvSpPr>
        <p:spPr>
          <a:xfrm>
            <a:off x="7232004" y="2467520"/>
            <a:ext cx="1774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Ответ: кошка или собака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02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в ящике?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  <p:pic>
        <p:nvPicPr>
          <p:cNvPr id="7" name="Picture 2" descr="ÐºÐ°Ðº ÑÐ°Ð±Ð¾ÑÐ°ÐµÑ Ð¼Ð°ÑÐ¸Ð½Ð½Ð¾Ðµ Ð¾Ð±ÑÑÐµÐ½Ð¸Ðµ">
            <a:extLst>
              <a:ext uri="{FF2B5EF4-FFF2-40B4-BE49-F238E27FC236}">
                <a16:creationId xmlns:a16="http://schemas.microsoft.com/office/drawing/2014/main" id="{2AB1B6F1-F751-421B-A259-4DA7BB37D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60" y="1270142"/>
            <a:ext cx="4357086" cy="514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78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А что в ящике?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4B2ED-E57C-408B-B5C0-202C51A2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758271"/>
            <a:ext cx="88296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74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А что в ящике?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17</a:t>
            </a:fld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4FB46C6-E7EE-4494-A3D1-40E637421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507483"/>
              </p:ext>
            </p:extLst>
          </p:nvPr>
        </p:nvGraphicFramePr>
        <p:xfrm>
          <a:off x="171832" y="1772816"/>
          <a:ext cx="8792656" cy="4282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r:id="rId4" imgW="11771280" imgH="5726880" progId="">
                  <p:embed/>
                </p:oleObj>
              </mc:Choice>
              <mc:Fallback>
                <p:oleObj r:id="rId4" imgW="11771280" imgH="5726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832" y="1772816"/>
                        <a:ext cx="8792656" cy="4282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07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14290"/>
            <a:ext cx="8946188" cy="1071570"/>
          </a:xfrm>
        </p:spPr>
        <p:txBody>
          <a:bodyPr>
            <a:normAutofit/>
          </a:bodyPr>
          <a:lstStyle/>
          <a:p>
            <a:r>
              <a:rPr lang="ru-RU" dirty="0"/>
              <a:t>Нейрон настоящий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Картинки по запросу нейрон">
            <a:extLst>
              <a:ext uri="{FF2B5EF4-FFF2-40B4-BE49-F238E27FC236}">
                <a16:creationId xmlns:a16="http://schemas.microsoft.com/office/drawing/2014/main" id="{557D3ECD-C61E-4F26-8A2B-1901FF69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17" y="2204864"/>
            <a:ext cx="6333114" cy="323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65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14290"/>
            <a:ext cx="8946188" cy="1071570"/>
          </a:xfrm>
        </p:spPr>
        <p:txBody>
          <a:bodyPr>
            <a:normAutofit/>
          </a:bodyPr>
          <a:lstStyle/>
          <a:p>
            <a:r>
              <a:rPr lang="ru-RU" dirty="0"/>
              <a:t>Нейрон искусственный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2" descr="Картинки по запросу искусственный нейрон">
            <a:extLst>
              <a:ext uri="{FF2B5EF4-FFF2-40B4-BE49-F238E27FC236}">
                <a16:creationId xmlns:a16="http://schemas.microsoft.com/office/drawing/2014/main" id="{1E7EB431-76B8-4F7F-8E15-22DC859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6722918" cy="31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76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2564905"/>
            <a:ext cx="8715436" cy="38542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Машинное обучение (англ. </a:t>
            </a:r>
            <a:r>
              <a:rPr lang="ru-RU" b="1" dirty="0" err="1">
                <a:solidFill>
                  <a:schemeClr val="tx1"/>
                </a:solidFill>
              </a:rPr>
              <a:t>Machine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Learning</a:t>
            </a:r>
            <a:r>
              <a:rPr lang="ru-RU" b="1" dirty="0">
                <a:solidFill>
                  <a:schemeClr val="tx1"/>
                </a:solidFill>
              </a:rPr>
              <a:t>, ML) </a:t>
            </a:r>
            <a:r>
              <a:rPr lang="ru-RU" dirty="0">
                <a:solidFill>
                  <a:schemeClr val="tx1"/>
                </a:solidFill>
              </a:rPr>
              <a:t>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endParaRPr lang="ru-RU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1" dirty="0"/>
              <a:t>Машинное обучение </a:t>
            </a:r>
            <a:r>
              <a:rPr lang="ru-RU" dirty="0"/>
              <a:t>– это поиск модели (зависимости выходных переменных от входных) на основе известных наблюдений, называемых обучающей выборкой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14C21-3065-4970-ABB5-446DC48C9D8C}"/>
              </a:ext>
            </a:extLst>
          </p:cNvPr>
          <p:cNvSpPr/>
          <p:nvPr/>
        </p:nvSpPr>
        <p:spPr>
          <a:xfrm>
            <a:off x="4467283" y="14085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i="1" dirty="0"/>
              <a:t>Любая достаточно развитая </a:t>
            </a:r>
          </a:p>
          <a:p>
            <a:pPr algn="r"/>
            <a:r>
              <a:rPr lang="ru-RU" i="1" dirty="0"/>
              <a:t>технология неотличима от магии.</a:t>
            </a:r>
          </a:p>
          <a:p>
            <a:pPr algn="r"/>
            <a:r>
              <a:rPr lang="ru-RU" dirty="0"/>
              <a:t>Третий закон Кларка</a:t>
            </a:r>
          </a:p>
        </p:txBody>
      </p:sp>
    </p:spTree>
    <p:extLst>
      <p:ext uri="{BB962C8B-B14F-4D97-AF65-F5344CB8AC3E}">
        <p14:creationId xmlns:p14="http://schemas.microsoft.com/office/powerpoint/2010/main" val="2027283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активации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20</a:t>
            </a:fld>
            <a:endParaRPr lang="ru-RU" dirty="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3416CFDB-6415-49C1-8178-91677140F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3608" y="1771302"/>
            <a:ext cx="72199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Искусственные нейронные сети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21</a:t>
            </a:fld>
            <a:endParaRPr lang="ru-RU" dirty="0"/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640D73C3-D814-412F-967E-91E76F1B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600" y="1628800"/>
            <a:ext cx="7344816" cy="3869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4A593-7206-4AA5-98F8-411C461CBB7E}"/>
              </a:ext>
            </a:extLst>
          </p:cNvPr>
          <p:cNvSpPr txBox="1"/>
          <p:nvPr/>
        </p:nvSpPr>
        <p:spPr>
          <a:xfrm>
            <a:off x="2638383" y="1497343"/>
            <a:ext cx="399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Полносвязная</a:t>
            </a:r>
            <a:r>
              <a:rPr lang="ru-RU" sz="2800" dirty="0"/>
              <a:t> нейросеть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892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«обучение»?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412776"/>
            <a:ext cx="8839410" cy="50063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Обучение нейросети </a:t>
            </a:r>
            <a:r>
              <a:rPr lang="ru-RU" dirty="0"/>
              <a:t>– итеративный процесс минимизации (обычно) функции потерь с помощью оптимизатора.</a:t>
            </a:r>
          </a:p>
          <a:p>
            <a:pPr marL="0" indent="0">
              <a:buNone/>
            </a:pPr>
            <a:r>
              <a:rPr lang="ru-RU" b="1" dirty="0"/>
              <a:t>Итеративный</a:t>
            </a:r>
            <a:r>
              <a:rPr lang="ru-RU" dirty="0"/>
              <a:t> – за раз мы даем некоторое количество данных (не все)</a:t>
            </a:r>
          </a:p>
          <a:p>
            <a:pPr marL="0" indent="0">
              <a:buNone/>
            </a:pPr>
            <a:r>
              <a:rPr lang="ru-RU" b="1" dirty="0"/>
              <a:t>Функция потерь </a:t>
            </a:r>
            <a:r>
              <a:rPr lang="ru-RU" dirty="0"/>
              <a:t>– критерий для определения насколько ваша модель хороша на данных</a:t>
            </a:r>
          </a:p>
          <a:p>
            <a:pPr marL="0" indent="0">
              <a:buNone/>
            </a:pPr>
            <a:r>
              <a:rPr lang="ru-RU" b="1" dirty="0"/>
              <a:t>Оптимизатор</a:t>
            </a:r>
            <a:r>
              <a:rPr lang="ru-RU" dirty="0"/>
              <a:t> находит минимум (обычно) функции потерь, то есть такие параметры, при которых наша модель работает лучше всего.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74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 (</a:t>
            </a:r>
            <a:r>
              <a:rPr lang="en-US" dirty="0"/>
              <a:t>Loss function)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Функция потерь зависит от задачи, например, для бинарной классификации (два класса) это бинарная </a:t>
            </a:r>
            <a:r>
              <a:rPr lang="ru-RU" sz="2400" dirty="0" err="1"/>
              <a:t>кроссэнтропия</a:t>
            </a:r>
            <a:r>
              <a:rPr lang="en-US" sz="2400" dirty="0"/>
              <a:t> (y – </a:t>
            </a:r>
            <a:r>
              <a:rPr lang="ru-RU" sz="2400" dirty="0"/>
              <a:t>реальное значение, </a:t>
            </a:r>
            <a:r>
              <a:rPr lang="en-US" sz="2400" dirty="0"/>
              <a:t>y </a:t>
            </a:r>
            <a:r>
              <a:rPr lang="ru-RU" sz="2400" dirty="0"/>
              <a:t>с крышечкой – предсказанное):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2" descr="ÐÐ°ÑÑÐ¸Ð½ÐºÐ¸ Ð¿Ð¾ Ð·Ð°Ð¿ÑÐ¾ÑÑ binary cross entropy loss">
            <a:extLst>
              <a:ext uri="{FF2B5EF4-FFF2-40B4-BE49-F238E27FC236}">
                <a16:creationId xmlns:a16="http://schemas.microsoft.com/office/drawing/2014/main" id="{F29D8749-5B43-470B-8D6D-3B0E29E8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2875636"/>
            <a:ext cx="8233395" cy="151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927B2-D68F-4E57-ADF4-23E25B3E346C}"/>
              </a:ext>
            </a:extLst>
          </p:cNvPr>
          <p:cNvSpPr txBox="1"/>
          <p:nvPr/>
        </p:nvSpPr>
        <p:spPr>
          <a:xfrm>
            <a:off x="452409" y="4315307"/>
            <a:ext cx="376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Для задачи регрессии </a:t>
            </a:r>
            <a:r>
              <a:rPr lang="en-US" sz="2400" dirty="0"/>
              <a:t>MSE:</a:t>
            </a:r>
          </a:p>
        </p:txBody>
      </p:sp>
      <p:pic>
        <p:nvPicPr>
          <p:cNvPr id="9" name="Picture 4" descr="ÐÐ°ÑÑÐ¸Ð½ÐºÐ¸ Ð¿Ð¾ Ð·Ð°Ð¿ÑÐ¾ÑÑ MSE formula">
            <a:extLst>
              <a:ext uri="{FF2B5EF4-FFF2-40B4-BE49-F238E27FC236}">
                <a16:creationId xmlns:a16="http://schemas.microsoft.com/office/drawing/2014/main" id="{46B08F24-8695-406D-8115-F9F7DA7C3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50" y="4863392"/>
            <a:ext cx="3744416" cy="10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29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Почти все оптимизаторы основаны на алгоритме градиентного спуска</a:t>
            </a:r>
          </a:p>
          <a:p>
            <a:pPr marL="0" indent="0">
              <a:buNone/>
            </a:pPr>
            <a:r>
              <a:rPr lang="ru-RU" b="1" dirty="0"/>
              <a:t>Градиент</a:t>
            </a:r>
            <a:r>
              <a:rPr lang="ru-RU" dirty="0"/>
              <a:t> — вектор, своим направлением указывающий направление наибольшего возрастания функции</a:t>
            </a:r>
          </a:p>
          <a:p>
            <a:pPr marL="0" indent="0">
              <a:buNone/>
            </a:pPr>
            <a:r>
              <a:rPr lang="ru-RU" b="1" dirty="0"/>
              <a:t>Градиентный спуск</a:t>
            </a:r>
            <a:r>
              <a:rPr lang="en-US" b="1" dirty="0"/>
              <a:t> (GD)</a:t>
            </a:r>
            <a:r>
              <a:rPr lang="ru-RU" b="1" dirty="0"/>
              <a:t> </a:t>
            </a:r>
            <a:r>
              <a:rPr lang="ru-RU" dirty="0"/>
              <a:t>— метод нахождения локального экстремума (минимума или максимума) функции с помощью движения вдоль градиента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38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52AC5F15-7225-4680-97FE-65833383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3" y="1988840"/>
            <a:ext cx="8679061" cy="3640793"/>
          </a:xfrm>
          <a:prstGeom prst="rect">
            <a:avLst/>
          </a:prstGeom>
        </p:spPr>
      </p:pic>
      <p:sp>
        <p:nvSpPr>
          <p:cNvPr id="8" name="Овал 4">
            <a:extLst>
              <a:ext uri="{FF2B5EF4-FFF2-40B4-BE49-F238E27FC236}">
                <a16:creationId xmlns:a16="http://schemas.microsoft.com/office/drawing/2014/main" id="{0FD731BD-C01D-4466-B6D5-A372ED46AC53}"/>
              </a:ext>
            </a:extLst>
          </p:cNvPr>
          <p:cNvSpPr/>
          <p:nvPr/>
        </p:nvSpPr>
        <p:spPr>
          <a:xfrm>
            <a:off x="5581501" y="4177842"/>
            <a:ext cx="824248" cy="9957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389EA-AC91-4491-BED6-BFF484092829}"/>
              </a:ext>
            </a:extLst>
          </p:cNvPr>
          <p:cNvSpPr txBox="1"/>
          <p:nvPr/>
        </p:nvSpPr>
        <p:spPr>
          <a:xfrm>
            <a:off x="4945164" y="5135936"/>
            <a:ext cx="3034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Learning Rate</a:t>
            </a:r>
          </a:p>
        </p:txBody>
      </p:sp>
      <p:sp>
        <p:nvSpPr>
          <p:cNvPr id="10" name="Овал 6">
            <a:extLst>
              <a:ext uri="{FF2B5EF4-FFF2-40B4-BE49-F238E27FC236}">
                <a16:creationId xmlns:a16="http://schemas.microsoft.com/office/drawing/2014/main" id="{803887B2-A947-4B8B-A2EA-38A9234D65C3}"/>
              </a:ext>
            </a:extLst>
          </p:cNvPr>
          <p:cNvSpPr/>
          <p:nvPr/>
        </p:nvSpPr>
        <p:spPr>
          <a:xfrm>
            <a:off x="214282" y="4140609"/>
            <a:ext cx="875764" cy="95303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6E0BD-4717-4B71-9D6B-AF1DCC191F58}"/>
              </a:ext>
            </a:extLst>
          </p:cNvPr>
          <p:cNvSpPr txBox="1"/>
          <p:nvPr/>
        </p:nvSpPr>
        <p:spPr>
          <a:xfrm>
            <a:off x="237574" y="5057290"/>
            <a:ext cx="153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Weights</a:t>
            </a:r>
          </a:p>
        </p:txBody>
      </p:sp>
      <p:sp>
        <p:nvSpPr>
          <p:cNvPr id="12" name="Овал 8">
            <a:extLst>
              <a:ext uri="{FF2B5EF4-FFF2-40B4-BE49-F238E27FC236}">
                <a16:creationId xmlns:a16="http://schemas.microsoft.com/office/drawing/2014/main" id="{B13AE001-A557-4902-A005-0DDC7D47A4C2}"/>
              </a:ext>
            </a:extLst>
          </p:cNvPr>
          <p:cNvSpPr/>
          <p:nvPr/>
        </p:nvSpPr>
        <p:spPr>
          <a:xfrm>
            <a:off x="5441010" y="2244144"/>
            <a:ext cx="1635616" cy="118485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D1E5E-B462-4F21-B4FB-2CB87017A579}"/>
              </a:ext>
            </a:extLst>
          </p:cNvPr>
          <p:cNvSpPr txBox="1"/>
          <p:nvPr/>
        </p:nvSpPr>
        <p:spPr>
          <a:xfrm>
            <a:off x="6435384" y="1671587"/>
            <a:ext cx="2383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95707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Learning rate </a:t>
            </a:r>
            <a:r>
              <a:rPr lang="en-US" sz="2800" dirty="0"/>
              <a:t>(</a:t>
            </a:r>
            <a:r>
              <a:rPr lang="ru-RU" sz="2800" dirty="0"/>
              <a:t>скорость обучения) – один из важнейших </a:t>
            </a:r>
            <a:r>
              <a:rPr lang="ru-RU" sz="2800" dirty="0" err="1"/>
              <a:t>гиперпараметров</a:t>
            </a:r>
            <a:r>
              <a:rPr lang="ru-RU" sz="2800" dirty="0"/>
              <a:t> обучения, по сути, определяет, как быстро мы будем шагать по функции потерь. Слишком  быстро – пролетим мимо минимума, слишком медленно – застрянем в плохом локальном минимуме: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B38ED-8121-4660-B182-5DC831A6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005064"/>
            <a:ext cx="4680520" cy="23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6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334D6-AE88-40AA-B68D-AB7557E5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3" y="1288117"/>
            <a:ext cx="8102134" cy="50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15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Оптимизаторы, проблемы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/>
              <a:t>Много данных </a:t>
            </a:r>
          </a:p>
          <a:p>
            <a:r>
              <a:rPr lang="ru-RU" dirty="0"/>
              <a:t>Много параметров ( == количеству весов)</a:t>
            </a:r>
          </a:p>
          <a:p>
            <a:r>
              <a:rPr lang="ru-RU" dirty="0"/>
              <a:t>Сложный ландшафт целевой функции</a:t>
            </a:r>
          </a:p>
          <a:p>
            <a:r>
              <a:rPr lang="ru-RU" dirty="0"/>
              <a:t>Некоторые параметры обновляются редко, некоторые слишком часто</a:t>
            </a:r>
          </a:p>
          <a:p>
            <a:r>
              <a:rPr lang="ru-RU" dirty="0"/>
              <a:t>Выбор </a:t>
            </a:r>
            <a:r>
              <a:rPr lang="en-US" dirty="0"/>
              <a:t>Learning Rate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Оптимизаторы, проблемы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Седловые</a:t>
            </a:r>
            <a:r>
              <a:rPr lang="ru-RU" dirty="0"/>
              <a:t> точки:</a:t>
            </a:r>
            <a:endParaRPr lang="en-US" dirty="0"/>
          </a:p>
        </p:txBody>
      </p:sp>
      <p:pic>
        <p:nvPicPr>
          <p:cNvPr id="7" name="Picture 2" descr="https://upload.wikimedia.org/wikipedia/commons/4/40/Saddle_point.png">
            <a:extLst>
              <a:ext uri="{FF2B5EF4-FFF2-40B4-BE49-F238E27FC236}">
                <a16:creationId xmlns:a16="http://schemas.microsoft.com/office/drawing/2014/main" id="{86EC981E-6314-4B91-B719-FE0D5C73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43" y="1375364"/>
            <a:ext cx="5904497" cy="490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73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машинного обучения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9E17FD-957D-47B4-A2B5-5794C76E6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672" y="1289455"/>
            <a:ext cx="6386465" cy="4862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3710F-8B73-4AE2-A3E1-32708A9FAFBC}"/>
              </a:ext>
            </a:extLst>
          </p:cNvPr>
          <p:cNvSpPr/>
          <p:nvPr/>
        </p:nvSpPr>
        <p:spPr>
          <a:xfrm>
            <a:off x="590066" y="6111393"/>
            <a:ext cx="8496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https://www.mactores.com/services/aws-big-data-machine-learning-cognitive-services/</a:t>
            </a:r>
          </a:p>
        </p:txBody>
      </p:sp>
    </p:spTree>
    <p:extLst>
      <p:ext uri="{BB962C8B-B14F-4D97-AF65-F5344CB8AC3E}">
        <p14:creationId xmlns:p14="http://schemas.microsoft.com/office/powerpoint/2010/main" val="3176138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Оптимизаторы, решения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/>
              <a:t>Много данных – используется стохастический градиентный спуск (работает на части данных) - </a:t>
            </a:r>
            <a:r>
              <a:rPr lang="en-US" dirty="0"/>
              <a:t>SGD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/>
              <a:t>Сохранять импульс (</a:t>
            </a:r>
            <a:r>
              <a:rPr lang="en-US" dirty="0"/>
              <a:t>NAG, Adam</a:t>
            </a:r>
            <a:r>
              <a:rPr lang="ru-RU" dirty="0"/>
              <a:t>)</a:t>
            </a:r>
          </a:p>
          <a:p>
            <a:r>
              <a:rPr lang="ru-RU" dirty="0"/>
              <a:t>Отдавать предпочтения параметрам, которые меняются реже (</a:t>
            </a:r>
            <a:r>
              <a:rPr lang="en-US" dirty="0" err="1"/>
              <a:t>Adagrad</a:t>
            </a:r>
            <a:r>
              <a:rPr lang="ru-RU" dirty="0"/>
              <a:t>, </a:t>
            </a:r>
            <a:r>
              <a:rPr lang="en-US" dirty="0" err="1"/>
              <a:t>RMSProp</a:t>
            </a:r>
            <a:r>
              <a:rPr lang="en-US" dirty="0"/>
              <a:t>, Adam</a:t>
            </a:r>
            <a:r>
              <a:rPr lang="ru-RU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https://cdn-images-1.medium.com/max/800/1*SjtKOauOXFVjWRR7iCtHiA.gif">
            <a:extLst>
              <a:ext uri="{FF2B5EF4-FFF2-40B4-BE49-F238E27FC236}">
                <a16:creationId xmlns:a16="http://schemas.microsoft.com/office/drawing/2014/main" id="{CABEF3FA-F1A9-49EA-A9A3-E3790CC6BC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6" y="1373183"/>
            <a:ext cx="6427613" cy="497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8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FF5C219A-6F92-464F-806C-5505590AE8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54" y="1320250"/>
            <a:ext cx="7076040" cy="471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70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значит итеративный?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Так как все данные использовать</a:t>
            </a:r>
            <a:r>
              <a:rPr lang="en-US" dirty="0"/>
              <a:t> </a:t>
            </a:r>
            <a:r>
              <a:rPr lang="ru-RU" dirty="0"/>
              <a:t>за раз нам не хватит вычислительных ресурсов – все оптимизаторы построены на </a:t>
            </a:r>
            <a:r>
              <a:rPr lang="en-US" dirty="0"/>
              <a:t>SGD</a:t>
            </a:r>
            <a:r>
              <a:rPr lang="ru-RU" dirty="0"/>
              <a:t> и «частичном поглощении данных»</a:t>
            </a:r>
          </a:p>
          <a:p>
            <a:pPr marL="0" indent="0">
              <a:buNone/>
            </a:pPr>
            <a:r>
              <a:rPr lang="ru-RU" dirty="0"/>
              <a:t>Порция данных, которая «поглощаются за раз» – называется </a:t>
            </a:r>
            <a:r>
              <a:rPr lang="en-US" b="1" dirty="0"/>
              <a:t>batch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один из важных параметров обучения </a:t>
            </a:r>
            <a:r>
              <a:rPr lang="ru-RU" b="1" dirty="0"/>
              <a:t>– </a:t>
            </a:r>
            <a:r>
              <a:rPr lang="en-US" b="1" dirty="0"/>
              <a:t>batch</a:t>
            </a:r>
            <a:r>
              <a:rPr lang="ru-RU" b="1" dirty="0"/>
              <a:t> </a:t>
            </a:r>
            <a:r>
              <a:rPr lang="en-US" b="1" dirty="0"/>
              <a:t>size</a:t>
            </a:r>
            <a:r>
              <a:rPr lang="ru-RU" dirty="0"/>
              <a:t>, в общем случае чем больше, тем лучше, однако объем памяти ограничен.</a:t>
            </a:r>
          </a:p>
          <a:p>
            <a:pPr marL="0" indent="0">
              <a:buNone/>
            </a:pPr>
            <a:r>
              <a:rPr lang="ru-RU" dirty="0"/>
              <a:t>За одну итерацию происходит пересчет весов на основе одного </a:t>
            </a:r>
            <a:r>
              <a:rPr lang="ru-RU" dirty="0" err="1"/>
              <a:t>батча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Полный проход по данным называется </a:t>
            </a:r>
            <a:r>
              <a:rPr lang="ru-RU" b="1" dirty="0"/>
              <a:t>эпохой</a:t>
            </a:r>
            <a:r>
              <a:rPr lang="ru-RU" dirty="0"/>
              <a:t>, то есть в эпохе количество итераций = количество данных / размер </a:t>
            </a:r>
            <a:r>
              <a:rPr lang="ru-RU" dirty="0" err="1"/>
              <a:t>батча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48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«обучение»?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7181" y="2780928"/>
            <a:ext cx="8839410" cy="5006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/>
              <a:t>Обучение нейросети </a:t>
            </a:r>
            <a:r>
              <a:rPr lang="ru-RU" sz="3600" dirty="0"/>
              <a:t>– итеративный процесс минимизации (обычно) функции потерь с помощью оптимизатора.</a:t>
            </a:r>
          </a:p>
        </p:txBody>
      </p:sp>
    </p:spTree>
    <p:extLst>
      <p:ext uri="{BB962C8B-B14F-4D97-AF65-F5344CB8AC3E}">
        <p14:creationId xmlns:p14="http://schemas.microsoft.com/office/powerpoint/2010/main" val="398623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и </a:t>
            </a:r>
            <a:r>
              <a:rPr lang="ru-RU" dirty="0" err="1"/>
              <a:t>недообучение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638EBA85-303D-40A0-A669-70F489D5F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50053"/>
            <a:ext cx="8229600" cy="1838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347E84-43A3-4136-8D14-6E81259CBC10}"/>
              </a:ext>
            </a:extLst>
          </p:cNvPr>
          <p:cNvSpPr txBox="1"/>
          <p:nvPr/>
        </p:nvSpPr>
        <p:spPr>
          <a:xfrm>
            <a:off x="752249" y="4533660"/>
            <a:ext cx="914400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 err="1">
                <a:effectLst/>
              </a:rPr>
              <a:t>Недообучение</a:t>
            </a:r>
            <a:r>
              <a:rPr lang="ru-RU" sz="2400" dirty="0">
                <a:effectLst/>
              </a:rPr>
              <a:t>	 Правильный результат     Переобучение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92593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Виды нейросетей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7622" y="6088452"/>
            <a:ext cx="7402096" cy="34766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400" dirty="0"/>
              <a:t>https://cdn-images-1.medium.com/max/2000/1*gccuMDV8fXjcvz1RSk4kgQ.png</a:t>
            </a:r>
          </a:p>
        </p:txBody>
      </p:sp>
      <p:pic>
        <p:nvPicPr>
          <p:cNvPr id="8194" name="Picture 2" descr="ÐÐ°ÑÑÐ¸Ð½ÐºÐ¸ Ð¿Ð¾ Ð·Ð°Ð¿ÑÐ¾ÑÑ cheat sheet neural network">
            <a:extLst>
              <a:ext uri="{FF2B5EF4-FFF2-40B4-BE49-F238E27FC236}">
                <a16:creationId xmlns:a16="http://schemas.microsoft.com/office/drawing/2014/main" id="{D137557F-1C47-462D-8F7C-4502D204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4906"/>
            <a:ext cx="3240360" cy="48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036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нейросети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37</a:t>
            </a:fld>
            <a:endParaRPr lang="ru-RU" dirty="0"/>
          </a:p>
        </p:txBody>
      </p:sp>
      <p:pic>
        <p:nvPicPr>
          <p:cNvPr id="8" name="Picture 4" descr="Картинки по запросу Ян Лекун">
            <a:extLst>
              <a:ext uri="{FF2B5EF4-FFF2-40B4-BE49-F238E27FC236}">
                <a16:creationId xmlns:a16="http://schemas.microsoft.com/office/drawing/2014/main" id="{0D5D07BC-5D7F-40D2-A32A-1F176840A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98" y="1969989"/>
            <a:ext cx="4268829" cy="279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7A571404-5485-4368-AAA7-24252B201443}"/>
              </a:ext>
            </a:extLst>
          </p:cNvPr>
          <p:cNvSpPr txBox="1">
            <a:spLocks/>
          </p:cNvSpPr>
          <p:nvPr/>
        </p:nvSpPr>
        <p:spPr>
          <a:xfrm>
            <a:off x="5518269" y="4874797"/>
            <a:ext cx="2501486" cy="1028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i="1" dirty="0">
                <a:solidFill>
                  <a:schemeClr val="tx2"/>
                </a:solidFill>
              </a:rPr>
              <a:t>Yann </a:t>
            </a:r>
            <a:r>
              <a:rPr lang="en-US" i="1" dirty="0" err="1">
                <a:solidFill>
                  <a:schemeClr val="tx2"/>
                </a:solidFill>
              </a:rPr>
              <a:t>LeCun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9218" name="Picture 2" descr="ÐÐ°ÑÑÐ¸Ð½ÐºÐ¸ Ð¿Ð¾ Ð·Ð°Ð¿ÑÐ¾ÑÑ convolutional neural network">
            <a:extLst>
              <a:ext uri="{FF2B5EF4-FFF2-40B4-BE49-F238E27FC236}">
                <a16:creationId xmlns:a16="http://schemas.microsoft.com/office/drawing/2014/main" id="{AD71876C-C790-42FB-B4EE-56A3A79F6E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3" y="2121878"/>
            <a:ext cx="3887190" cy="26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324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архитектура </a:t>
            </a:r>
            <a:r>
              <a:rPr lang="ru-RU" dirty="0" err="1"/>
              <a:t>сверточной</a:t>
            </a:r>
            <a:r>
              <a:rPr lang="ru-RU" dirty="0"/>
              <a:t> нейросети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File:Typical cnn.png">
            <a:extLst>
              <a:ext uri="{FF2B5EF4-FFF2-40B4-BE49-F238E27FC236}">
                <a16:creationId xmlns:a16="http://schemas.microsoft.com/office/drawing/2014/main" id="{CDFFAB61-4C80-42E5-9F80-9DE4E6F9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9" y="1666932"/>
            <a:ext cx="8072026" cy="248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027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39</a:t>
            </a:fld>
            <a:endParaRPr lang="ru-RU" dirty="0"/>
          </a:p>
        </p:txBody>
      </p:sp>
      <p:pic>
        <p:nvPicPr>
          <p:cNvPr id="7" name="Picture 2" descr="https://upload.wikimedia.org/wikipedia/commons/thumb/4/4f/3D_Convolution_Animation.gif/220px-3D_Convolution_Animation.gif">
            <a:extLst>
              <a:ext uri="{FF2B5EF4-FFF2-40B4-BE49-F238E27FC236}">
                <a16:creationId xmlns:a16="http://schemas.microsoft.com/office/drawing/2014/main" id="{B5330510-E5E0-4E79-8FAA-1FEE3A2FF1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5070581" cy="44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95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Картинки по запросу лайм">
            <a:extLst>
              <a:ext uri="{FF2B5EF4-FFF2-40B4-BE49-F238E27FC236}">
                <a16:creationId xmlns:a16="http://schemas.microsoft.com/office/drawing/2014/main" id="{D53AFD5C-FABC-4A2B-846F-0BEC901A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48" y="2579882"/>
            <a:ext cx="2653145" cy="21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Картинки по запросу гамбургер">
            <a:extLst>
              <a:ext uri="{FF2B5EF4-FFF2-40B4-BE49-F238E27FC236}">
                <a16:creationId xmlns:a16="http://schemas.microsoft.com/office/drawing/2014/main" id="{AA4469D8-9457-4204-B1D5-51A782F7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26" y="2780928"/>
            <a:ext cx="3074844" cy="196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Картинки по запросу лимон">
            <a:extLst>
              <a:ext uri="{FF2B5EF4-FFF2-40B4-BE49-F238E27FC236}">
                <a16:creationId xmlns:a16="http://schemas.microsoft.com/office/drawing/2014/main" id="{63B581B0-693F-4BE5-AB1B-31A5BC1D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870" y="2680405"/>
            <a:ext cx="3039378" cy="21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55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свертки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Размер ядра – обычно небольшие значения, от 1х1 до 7х7, редко больше</a:t>
            </a:r>
          </a:p>
          <a:p>
            <a:pPr marL="0" indent="0">
              <a:buNone/>
            </a:pPr>
            <a:r>
              <a:rPr lang="ru-RU" dirty="0"/>
              <a:t>Шаг – шаг применения свертки (обычно 1 – каждый пиксель, иногда 2 или 3 – для </a:t>
            </a:r>
            <a:r>
              <a:rPr lang="en-US" dirty="0"/>
              <a:t>fully convolutional </a:t>
            </a:r>
            <a:r>
              <a:rPr lang="ru-RU" dirty="0"/>
              <a:t>вариантов)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6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Сверточный</a:t>
            </a:r>
            <a:r>
              <a:rPr lang="ru-RU" dirty="0"/>
              <a:t> слой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 err="1"/>
              <a:t>Сверточный</a:t>
            </a:r>
            <a:r>
              <a:rPr lang="ru-RU" dirty="0"/>
              <a:t> слой представляет собой </a:t>
            </a:r>
            <a:r>
              <a:rPr lang="en-US" dirty="0"/>
              <a:t>K </a:t>
            </a:r>
            <a:r>
              <a:rPr lang="ru-RU" dirty="0"/>
              <a:t>сверток одинакового размера </a:t>
            </a:r>
            <a:r>
              <a:rPr lang="en-US" dirty="0" err="1"/>
              <a:t>WxH</a:t>
            </a:r>
            <a:r>
              <a:rPr lang="en-US" dirty="0"/>
              <a:t>.</a:t>
            </a:r>
          </a:p>
          <a:p>
            <a:r>
              <a:rPr lang="ru-RU" dirty="0"/>
              <a:t>Чтобы задать </a:t>
            </a:r>
            <a:r>
              <a:rPr lang="ru-RU" dirty="0" err="1"/>
              <a:t>сверточный</a:t>
            </a:r>
            <a:r>
              <a:rPr lang="ru-RU" dirty="0"/>
              <a:t> слой, нам нужно задать количество входных изображений (каналов), количество выходных изображений (каналов) и размер одной свертки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28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Subsamling</a:t>
            </a:r>
            <a:r>
              <a:rPr lang="en-US" dirty="0"/>
              <a:t> (pooling)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699A1908-1DC0-4FDA-AC1F-D33CB7F6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442433"/>
            <a:ext cx="6336704" cy="39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8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Почему «глубокое» обучение (</a:t>
            </a:r>
            <a:r>
              <a:rPr lang="en-US" dirty="0"/>
              <a:t>Deep learning)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Глубокое – потому что очень много слоев</a:t>
            </a:r>
            <a:endParaRPr lang="en-US" dirty="0"/>
          </a:p>
        </p:txBody>
      </p:sp>
      <p:pic>
        <p:nvPicPr>
          <p:cNvPr id="7" name="Picture 4" descr="Картинки по запросу inception deep learning architecture">
            <a:extLst>
              <a:ext uri="{FF2B5EF4-FFF2-40B4-BE49-F238E27FC236}">
                <a16:creationId xmlns:a16="http://schemas.microsoft.com/office/drawing/2014/main" id="{4E08FB8C-68D6-491D-B569-30E8AC3F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8689"/>
            <a:ext cx="9144000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70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архитектуры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Сейчас существует огромное количество архитектур </a:t>
            </a:r>
            <a:r>
              <a:rPr lang="ru-RU" dirty="0" err="1"/>
              <a:t>сверточных</a:t>
            </a:r>
            <a:r>
              <a:rPr lang="ru-RU" dirty="0"/>
              <a:t> нейросетей со своими особенностями:</a:t>
            </a:r>
          </a:p>
          <a:p>
            <a:r>
              <a:rPr lang="en-US" dirty="0"/>
              <a:t>Inceptions (v2, v3, v4)</a:t>
            </a:r>
          </a:p>
          <a:p>
            <a:r>
              <a:rPr lang="en-US" dirty="0" err="1"/>
              <a:t>Resnets</a:t>
            </a:r>
            <a:r>
              <a:rPr lang="en-US" dirty="0"/>
              <a:t> (18,34,50,…)</a:t>
            </a:r>
          </a:p>
          <a:p>
            <a:r>
              <a:rPr lang="en-US" dirty="0" err="1"/>
              <a:t>ResneXts</a:t>
            </a:r>
            <a:endParaRPr lang="en-US" dirty="0"/>
          </a:p>
          <a:p>
            <a:r>
              <a:rPr lang="en-US" dirty="0" err="1"/>
              <a:t>Xception</a:t>
            </a:r>
            <a:endParaRPr lang="en-US" dirty="0"/>
          </a:p>
          <a:p>
            <a:r>
              <a:rPr lang="en-US" dirty="0" err="1"/>
              <a:t>Nasnets</a:t>
            </a:r>
            <a:endParaRPr lang="en-US" dirty="0"/>
          </a:p>
          <a:p>
            <a:r>
              <a:rPr lang="en-US" dirty="0" err="1"/>
              <a:t>Densenets</a:t>
            </a:r>
            <a:endParaRPr lang="en-US" dirty="0"/>
          </a:p>
          <a:p>
            <a:r>
              <a:rPr lang="en-US" dirty="0" err="1"/>
              <a:t>SeNets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00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Пример: </a:t>
            </a:r>
            <a:r>
              <a:rPr lang="en-US" dirty="0" err="1"/>
              <a:t>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ÐÐ°ÑÑÐ¸Ð½ÐºÐ¸ Ð¿Ð¾ Ð·Ð°Ð¿ÑÐ¾ÑÑ senet deep learning">
            <a:extLst>
              <a:ext uri="{FF2B5EF4-FFF2-40B4-BE49-F238E27FC236}">
                <a16:creationId xmlns:a16="http://schemas.microsoft.com/office/drawing/2014/main" id="{C1FDB1F4-FAEA-49D7-8FC6-E4364643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4" y="1479631"/>
            <a:ext cx="8388424" cy="458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72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46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0AEA-1B67-4E44-97E4-A45CAAF02A1A}"/>
              </a:ext>
            </a:extLst>
          </p:cNvPr>
          <p:cNvSpPr txBox="1"/>
          <p:nvPr/>
        </p:nvSpPr>
        <p:spPr>
          <a:xfrm>
            <a:off x="2787611" y="5805264"/>
            <a:ext cx="624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Источник</a:t>
            </a:r>
            <a:r>
              <a:rPr lang="en-US" dirty="0"/>
              <a:t>: https://www.udemy.com/advanced-computer-vision/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0F6A87-0C8B-44A8-8AFC-7404275A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Рисунок 6">
            <a:extLst>
              <a:ext uri="{FF2B5EF4-FFF2-40B4-BE49-F238E27FC236}">
                <a16:creationId xmlns:a16="http://schemas.microsoft.com/office/drawing/2014/main" id="{30B6B1DC-833B-4088-9B89-9AB9C167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4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D33A0-5DEB-41BE-BC76-85CB4C9DA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3835FD-E504-479C-BB7B-758817D7D048}"/>
              </a:ext>
            </a:extLst>
          </p:cNvPr>
          <p:cNvSpPr/>
          <p:nvPr/>
        </p:nvSpPr>
        <p:spPr>
          <a:xfrm>
            <a:off x="107504" y="1721330"/>
            <a:ext cx="5328592" cy="41825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9EF12-9401-4154-AEB2-046A8ACB469D}"/>
              </a:ext>
            </a:extLst>
          </p:cNvPr>
          <p:cNvSpPr txBox="1"/>
          <p:nvPr/>
        </p:nvSpPr>
        <p:spPr>
          <a:xfrm>
            <a:off x="3059832" y="2276872"/>
            <a:ext cx="211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</a:t>
            </a:r>
            <a:r>
              <a:rPr lang="ru-RU" dirty="0"/>
              <a:t> </a:t>
            </a:r>
            <a:r>
              <a:rPr lang="en-US" dirty="0"/>
              <a:t>14 000 000 Images</a:t>
            </a:r>
          </a:p>
        </p:txBody>
      </p:sp>
    </p:spTree>
    <p:extLst>
      <p:ext uri="{BB962C8B-B14F-4D97-AF65-F5344CB8AC3E}">
        <p14:creationId xmlns:p14="http://schemas.microsoft.com/office/powerpoint/2010/main" val="2280697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6465D8-AFDF-4C8D-BB91-2FB7062B5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98858D1-61FB-4296-9B2F-3702CDB2176B}"/>
              </a:ext>
            </a:extLst>
          </p:cNvPr>
          <p:cNvSpPr/>
          <p:nvPr/>
        </p:nvSpPr>
        <p:spPr>
          <a:xfrm>
            <a:off x="5364088" y="1754003"/>
            <a:ext cx="3565630" cy="3899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499DA-005A-4089-9043-CE0B2B461DA6}"/>
              </a:ext>
            </a:extLst>
          </p:cNvPr>
          <p:cNvSpPr txBox="1"/>
          <p:nvPr/>
        </p:nvSpPr>
        <p:spPr>
          <a:xfrm>
            <a:off x="6516216" y="2276872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</a:t>
            </a:r>
            <a:r>
              <a:rPr lang="ru-RU" dirty="0"/>
              <a:t> </a:t>
            </a:r>
            <a:r>
              <a:rPr lang="en-US" dirty="0"/>
              <a:t>1000 Images</a:t>
            </a:r>
          </a:p>
        </p:txBody>
      </p:sp>
    </p:spTree>
    <p:extLst>
      <p:ext uri="{BB962C8B-B14F-4D97-AF65-F5344CB8AC3E}">
        <p14:creationId xmlns:p14="http://schemas.microsoft.com/office/powerpoint/2010/main" val="95795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BF2D8A4C-E647-4411-9EB7-3342E894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6E8815-B581-44D4-87B0-94736F730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3" y="1392749"/>
            <a:ext cx="2067098" cy="1379029"/>
          </a:xfrm>
          <a:prstGeom prst="rect">
            <a:avLst/>
          </a:prstGeom>
        </p:spPr>
      </p:pic>
      <p:pic>
        <p:nvPicPr>
          <p:cNvPr id="9" name="Picture 8" descr="ÐÐ°ÑÑÐ¸Ð½ÐºÐ¸ Ð¿Ð¾ Ð·Ð°Ð¿ÑÐ¾ÑÑ Doge machine learning">
            <a:extLst>
              <a:ext uri="{FF2B5EF4-FFF2-40B4-BE49-F238E27FC236}">
                <a16:creationId xmlns:a16="http://schemas.microsoft.com/office/drawing/2014/main" id="{2887D697-6525-4063-8DE2-9425CBA8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1" y="4322831"/>
            <a:ext cx="1893377" cy="18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E03753-3543-4F3D-8163-E80E94781B20}"/>
              </a:ext>
            </a:extLst>
          </p:cNvPr>
          <p:cNvSpPr txBox="1"/>
          <p:nvPr/>
        </p:nvSpPr>
        <p:spPr>
          <a:xfrm>
            <a:off x="6920086" y="4686810"/>
            <a:ext cx="2138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Кошка или </a:t>
            </a:r>
          </a:p>
          <a:p>
            <a:pPr algn="ctr"/>
            <a:r>
              <a:rPr lang="ru-RU" sz="3200" dirty="0"/>
              <a:t>собачка?</a:t>
            </a:r>
            <a:endParaRPr lang="en-US" sz="3200" dirty="0"/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C37434DF-3607-4C01-A772-CD7C0C7863F0}"/>
              </a:ext>
            </a:extLst>
          </p:cNvPr>
          <p:cNvSpPr/>
          <p:nvPr/>
        </p:nvSpPr>
        <p:spPr>
          <a:xfrm>
            <a:off x="7781206" y="3338047"/>
            <a:ext cx="618067" cy="124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Стрелка вниз 11">
            <a:extLst>
              <a:ext uri="{FF2B5EF4-FFF2-40B4-BE49-F238E27FC236}">
                <a16:creationId xmlns:a16="http://schemas.microsoft.com/office/drawing/2014/main" id="{B701C983-94D0-4980-9992-EFF0854A904B}"/>
              </a:ext>
            </a:extLst>
          </p:cNvPr>
          <p:cNvSpPr/>
          <p:nvPr/>
        </p:nvSpPr>
        <p:spPr>
          <a:xfrm>
            <a:off x="951282" y="2872675"/>
            <a:ext cx="209688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49E9BBB5-8FB9-4A7F-A0BD-8DC28BDB041E}"/>
              </a:ext>
            </a:extLst>
          </p:cNvPr>
          <p:cNvSpPr/>
          <p:nvPr/>
        </p:nvSpPr>
        <p:spPr>
          <a:xfrm rot="10800000">
            <a:off x="951282" y="3764766"/>
            <a:ext cx="209688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7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cxnSp>
        <p:nvCxnSpPr>
          <p:cNvPr id="10" name="Прямая со стрелкой 5">
            <a:extLst>
              <a:ext uri="{FF2B5EF4-FFF2-40B4-BE49-F238E27FC236}">
                <a16:creationId xmlns:a16="http://schemas.microsoft.com/office/drawing/2014/main" id="{1F4DE6D2-293E-4954-85F8-6124CCE1CD69}"/>
              </a:ext>
            </a:extLst>
          </p:cNvPr>
          <p:cNvCxnSpPr/>
          <p:nvPr/>
        </p:nvCxnSpPr>
        <p:spPr>
          <a:xfrm>
            <a:off x="608591" y="5953377"/>
            <a:ext cx="8228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7">
            <a:extLst>
              <a:ext uri="{FF2B5EF4-FFF2-40B4-BE49-F238E27FC236}">
                <a16:creationId xmlns:a16="http://schemas.microsoft.com/office/drawing/2014/main" id="{52161308-70AF-43C3-B6BC-0E81E0674557}"/>
              </a:ext>
            </a:extLst>
          </p:cNvPr>
          <p:cNvCxnSpPr/>
          <p:nvPr/>
        </p:nvCxnSpPr>
        <p:spPr>
          <a:xfrm flipV="1">
            <a:off x="608591" y="2377172"/>
            <a:ext cx="0" cy="3576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Равнобедренный треугольник 8">
            <a:extLst>
              <a:ext uri="{FF2B5EF4-FFF2-40B4-BE49-F238E27FC236}">
                <a16:creationId xmlns:a16="http://schemas.microsoft.com/office/drawing/2014/main" id="{D131F13D-821E-4066-818A-F3606B3A012F}"/>
              </a:ext>
            </a:extLst>
          </p:cNvPr>
          <p:cNvSpPr/>
          <p:nvPr/>
        </p:nvSpPr>
        <p:spPr>
          <a:xfrm>
            <a:off x="3572238" y="2239952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9">
            <a:extLst>
              <a:ext uri="{FF2B5EF4-FFF2-40B4-BE49-F238E27FC236}">
                <a16:creationId xmlns:a16="http://schemas.microsoft.com/office/drawing/2014/main" id="{1C36EA01-5B1F-49D4-9262-A0E9D37FFF3C}"/>
              </a:ext>
            </a:extLst>
          </p:cNvPr>
          <p:cNvSpPr/>
          <p:nvPr/>
        </p:nvSpPr>
        <p:spPr>
          <a:xfrm>
            <a:off x="3974637" y="2600971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0">
            <a:extLst>
              <a:ext uri="{FF2B5EF4-FFF2-40B4-BE49-F238E27FC236}">
                <a16:creationId xmlns:a16="http://schemas.microsoft.com/office/drawing/2014/main" id="{7FB07090-2A12-4EAC-9527-2ED5BD1E2C2C}"/>
              </a:ext>
            </a:extLst>
          </p:cNvPr>
          <p:cNvSpPr/>
          <p:nvPr/>
        </p:nvSpPr>
        <p:spPr>
          <a:xfrm>
            <a:off x="3922458" y="3252062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1">
            <a:extLst>
              <a:ext uri="{FF2B5EF4-FFF2-40B4-BE49-F238E27FC236}">
                <a16:creationId xmlns:a16="http://schemas.microsoft.com/office/drawing/2014/main" id="{E7946C3D-C58A-4BB7-9413-33069C7DCE16}"/>
              </a:ext>
            </a:extLst>
          </p:cNvPr>
          <p:cNvSpPr/>
          <p:nvPr/>
        </p:nvSpPr>
        <p:spPr>
          <a:xfrm>
            <a:off x="4573622" y="2989426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авнобедренный треугольник 12">
            <a:extLst>
              <a:ext uri="{FF2B5EF4-FFF2-40B4-BE49-F238E27FC236}">
                <a16:creationId xmlns:a16="http://schemas.microsoft.com/office/drawing/2014/main" id="{4E11E128-5D85-4CED-B218-866D782BD7B7}"/>
              </a:ext>
            </a:extLst>
          </p:cNvPr>
          <p:cNvSpPr/>
          <p:nvPr/>
        </p:nvSpPr>
        <p:spPr>
          <a:xfrm>
            <a:off x="4423565" y="2299609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3">
            <a:extLst>
              <a:ext uri="{FF2B5EF4-FFF2-40B4-BE49-F238E27FC236}">
                <a16:creationId xmlns:a16="http://schemas.microsoft.com/office/drawing/2014/main" id="{60692F7A-284A-44A8-8120-7AE1799D0FBB}"/>
              </a:ext>
            </a:extLst>
          </p:cNvPr>
          <p:cNvSpPr/>
          <p:nvPr/>
        </p:nvSpPr>
        <p:spPr>
          <a:xfrm>
            <a:off x="3391623" y="2794911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авнобедренный треугольник 14">
            <a:extLst>
              <a:ext uri="{FF2B5EF4-FFF2-40B4-BE49-F238E27FC236}">
                <a16:creationId xmlns:a16="http://schemas.microsoft.com/office/drawing/2014/main" id="{8DC1AD48-82BB-4DD6-8E18-2196AB99E8AF}"/>
              </a:ext>
            </a:extLst>
          </p:cNvPr>
          <p:cNvSpPr/>
          <p:nvPr/>
        </p:nvSpPr>
        <p:spPr>
          <a:xfrm>
            <a:off x="3320426" y="3433919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Ромб 15">
            <a:extLst>
              <a:ext uri="{FF2B5EF4-FFF2-40B4-BE49-F238E27FC236}">
                <a16:creationId xmlns:a16="http://schemas.microsoft.com/office/drawing/2014/main" id="{080326CE-63F5-49F8-82A6-96A28345BB6E}"/>
              </a:ext>
            </a:extLst>
          </p:cNvPr>
          <p:cNvSpPr/>
          <p:nvPr/>
        </p:nvSpPr>
        <p:spPr>
          <a:xfrm>
            <a:off x="1316760" y="4358372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Ромб 16">
            <a:extLst>
              <a:ext uri="{FF2B5EF4-FFF2-40B4-BE49-F238E27FC236}">
                <a16:creationId xmlns:a16="http://schemas.microsoft.com/office/drawing/2014/main" id="{3361193E-60A1-45E2-99E7-558124F03D3C}"/>
              </a:ext>
            </a:extLst>
          </p:cNvPr>
          <p:cNvSpPr/>
          <p:nvPr/>
        </p:nvSpPr>
        <p:spPr>
          <a:xfrm>
            <a:off x="1672139" y="415097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омб 17">
            <a:extLst>
              <a:ext uri="{FF2B5EF4-FFF2-40B4-BE49-F238E27FC236}">
                <a16:creationId xmlns:a16="http://schemas.microsoft.com/office/drawing/2014/main" id="{2232B5FF-8088-4ECF-B631-4C9040C9CCC3}"/>
              </a:ext>
            </a:extLst>
          </p:cNvPr>
          <p:cNvSpPr/>
          <p:nvPr/>
        </p:nvSpPr>
        <p:spPr>
          <a:xfrm>
            <a:off x="1554377" y="4727046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омб 18">
            <a:extLst>
              <a:ext uri="{FF2B5EF4-FFF2-40B4-BE49-F238E27FC236}">
                <a16:creationId xmlns:a16="http://schemas.microsoft.com/office/drawing/2014/main" id="{57184163-B969-4B40-9AFC-3F9B97AC42E9}"/>
              </a:ext>
            </a:extLst>
          </p:cNvPr>
          <p:cNvSpPr/>
          <p:nvPr/>
        </p:nvSpPr>
        <p:spPr>
          <a:xfrm>
            <a:off x="1958239" y="4519071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омб 19">
            <a:extLst>
              <a:ext uri="{FF2B5EF4-FFF2-40B4-BE49-F238E27FC236}">
                <a16:creationId xmlns:a16="http://schemas.microsoft.com/office/drawing/2014/main" id="{86BEE23F-6B1B-49A3-B3B4-A0300F22D8E0}"/>
              </a:ext>
            </a:extLst>
          </p:cNvPr>
          <p:cNvSpPr/>
          <p:nvPr/>
        </p:nvSpPr>
        <p:spPr>
          <a:xfrm>
            <a:off x="1907663" y="5052612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омб 20">
            <a:extLst>
              <a:ext uri="{FF2B5EF4-FFF2-40B4-BE49-F238E27FC236}">
                <a16:creationId xmlns:a16="http://schemas.microsoft.com/office/drawing/2014/main" id="{BF705429-3FFB-45A0-9BC2-346185E5337E}"/>
              </a:ext>
            </a:extLst>
          </p:cNvPr>
          <p:cNvSpPr/>
          <p:nvPr/>
        </p:nvSpPr>
        <p:spPr>
          <a:xfrm>
            <a:off x="2335899" y="483776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омб 21">
            <a:extLst>
              <a:ext uri="{FF2B5EF4-FFF2-40B4-BE49-F238E27FC236}">
                <a16:creationId xmlns:a16="http://schemas.microsoft.com/office/drawing/2014/main" id="{550D1B36-BFAD-4332-9DE5-F28A6A30AE26}"/>
              </a:ext>
            </a:extLst>
          </p:cNvPr>
          <p:cNvSpPr/>
          <p:nvPr/>
        </p:nvSpPr>
        <p:spPr>
          <a:xfrm>
            <a:off x="2300582" y="416263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Ромб 22">
            <a:extLst>
              <a:ext uri="{FF2B5EF4-FFF2-40B4-BE49-F238E27FC236}">
                <a16:creationId xmlns:a16="http://schemas.microsoft.com/office/drawing/2014/main" id="{09387DDB-172F-4283-B460-E302E7706D36}"/>
              </a:ext>
            </a:extLst>
          </p:cNvPr>
          <p:cNvSpPr/>
          <p:nvPr/>
        </p:nvSpPr>
        <p:spPr>
          <a:xfrm>
            <a:off x="2646373" y="449178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3">
            <a:extLst>
              <a:ext uri="{FF2B5EF4-FFF2-40B4-BE49-F238E27FC236}">
                <a16:creationId xmlns:a16="http://schemas.microsoft.com/office/drawing/2014/main" id="{E8284AA1-5F2C-4EEC-99A8-54D977183A64}"/>
              </a:ext>
            </a:extLst>
          </p:cNvPr>
          <p:cNvSpPr/>
          <p:nvPr/>
        </p:nvSpPr>
        <p:spPr>
          <a:xfrm>
            <a:off x="5133239" y="4491780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4">
            <a:extLst>
              <a:ext uri="{FF2B5EF4-FFF2-40B4-BE49-F238E27FC236}">
                <a16:creationId xmlns:a16="http://schemas.microsoft.com/office/drawing/2014/main" id="{09E67A1A-4E24-4768-990E-5F5FF789FA42}"/>
              </a:ext>
            </a:extLst>
          </p:cNvPr>
          <p:cNvSpPr/>
          <p:nvPr/>
        </p:nvSpPr>
        <p:spPr>
          <a:xfrm>
            <a:off x="5530466" y="4338096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5">
            <a:extLst>
              <a:ext uri="{FF2B5EF4-FFF2-40B4-BE49-F238E27FC236}">
                <a16:creationId xmlns:a16="http://schemas.microsoft.com/office/drawing/2014/main" id="{9121AD79-CE6B-4F6C-A81B-B622EA531C54}"/>
              </a:ext>
            </a:extLst>
          </p:cNvPr>
          <p:cNvSpPr/>
          <p:nvPr/>
        </p:nvSpPr>
        <p:spPr>
          <a:xfrm>
            <a:off x="5530466" y="4781760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6">
            <a:extLst>
              <a:ext uri="{FF2B5EF4-FFF2-40B4-BE49-F238E27FC236}">
                <a16:creationId xmlns:a16="http://schemas.microsoft.com/office/drawing/2014/main" id="{DE887AB2-3D8D-411B-8BCE-1CC29D9C479F}"/>
              </a:ext>
            </a:extLst>
          </p:cNvPr>
          <p:cNvSpPr/>
          <p:nvPr/>
        </p:nvSpPr>
        <p:spPr>
          <a:xfrm>
            <a:off x="5987666" y="4572786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27">
            <a:extLst>
              <a:ext uri="{FF2B5EF4-FFF2-40B4-BE49-F238E27FC236}">
                <a16:creationId xmlns:a16="http://schemas.microsoft.com/office/drawing/2014/main" id="{8A099C28-A88B-4C7D-8D0E-85DC40B2A939}"/>
              </a:ext>
            </a:extLst>
          </p:cNvPr>
          <p:cNvSpPr/>
          <p:nvPr/>
        </p:nvSpPr>
        <p:spPr>
          <a:xfrm>
            <a:off x="5102230" y="4920608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28">
            <a:extLst>
              <a:ext uri="{FF2B5EF4-FFF2-40B4-BE49-F238E27FC236}">
                <a16:creationId xmlns:a16="http://schemas.microsoft.com/office/drawing/2014/main" id="{5A83A93A-3868-4450-BE39-A756FDD0EF90}"/>
              </a:ext>
            </a:extLst>
          </p:cNvPr>
          <p:cNvSpPr/>
          <p:nvPr/>
        </p:nvSpPr>
        <p:spPr>
          <a:xfrm>
            <a:off x="5958702" y="5021379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29">
            <a:extLst>
              <a:ext uri="{FF2B5EF4-FFF2-40B4-BE49-F238E27FC236}">
                <a16:creationId xmlns:a16="http://schemas.microsoft.com/office/drawing/2014/main" id="{B9062CB3-4E8F-4214-938E-FFE9BA7AF6E9}"/>
              </a:ext>
            </a:extLst>
          </p:cNvPr>
          <p:cNvSpPr/>
          <p:nvPr/>
        </p:nvSpPr>
        <p:spPr>
          <a:xfrm>
            <a:off x="6386938" y="4875270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0">
            <a:extLst>
              <a:ext uri="{FF2B5EF4-FFF2-40B4-BE49-F238E27FC236}">
                <a16:creationId xmlns:a16="http://schemas.microsoft.com/office/drawing/2014/main" id="{9BF01164-23BF-489B-A24C-2B61D8F21684}"/>
              </a:ext>
            </a:extLst>
          </p:cNvPr>
          <p:cNvSpPr/>
          <p:nvPr/>
        </p:nvSpPr>
        <p:spPr>
          <a:xfrm>
            <a:off x="6444866" y="4434616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A559E5-69D1-4067-86F8-E0C6C7D6EF6C}"/>
              </a:ext>
            </a:extLst>
          </p:cNvPr>
          <p:cNvSpPr txBox="1"/>
          <p:nvPr/>
        </p:nvSpPr>
        <p:spPr>
          <a:xfrm>
            <a:off x="5459341" y="2455277"/>
            <a:ext cx="2430301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effectLst/>
              </a:rPr>
              <a:t>Гамбургеры</a:t>
            </a:r>
          </a:p>
        </p:txBody>
      </p:sp>
      <p:sp>
        <p:nvSpPr>
          <p:cNvPr id="36" name="Прямоугольник 32">
            <a:extLst>
              <a:ext uri="{FF2B5EF4-FFF2-40B4-BE49-F238E27FC236}">
                <a16:creationId xmlns:a16="http://schemas.microsoft.com/office/drawing/2014/main" id="{CDF22BA4-9CE4-49B2-9267-8CD55018BE0A}"/>
              </a:ext>
            </a:extLst>
          </p:cNvPr>
          <p:cNvSpPr/>
          <p:nvPr/>
        </p:nvSpPr>
        <p:spPr>
          <a:xfrm>
            <a:off x="867378" y="3324348"/>
            <a:ext cx="1404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ru-RU" sz="3200" dirty="0"/>
              <a:t>Лаймы</a:t>
            </a:r>
          </a:p>
        </p:txBody>
      </p:sp>
      <p:sp>
        <p:nvSpPr>
          <p:cNvPr id="37" name="Прямоугольник 33">
            <a:extLst>
              <a:ext uri="{FF2B5EF4-FFF2-40B4-BE49-F238E27FC236}">
                <a16:creationId xmlns:a16="http://schemas.microsoft.com/office/drawing/2014/main" id="{D9A87ED9-265B-454A-8922-11170453C633}"/>
              </a:ext>
            </a:extLst>
          </p:cNvPr>
          <p:cNvSpPr/>
          <p:nvPr/>
        </p:nvSpPr>
        <p:spPr>
          <a:xfrm>
            <a:off x="7149374" y="3863674"/>
            <a:ext cx="1643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ru-RU" sz="3200" dirty="0"/>
              <a:t>Лимоны</a:t>
            </a:r>
          </a:p>
        </p:txBody>
      </p:sp>
      <p:sp>
        <p:nvSpPr>
          <p:cNvPr id="38" name="Овал 35">
            <a:extLst>
              <a:ext uri="{FF2B5EF4-FFF2-40B4-BE49-F238E27FC236}">
                <a16:creationId xmlns:a16="http://schemas.microsoft.com/office/drawing/2014/main" id="{F58044E2-7B59-4561-9AD8-CF3C6CEC8D14}"/>
              </a:ext>
            </a:extLst>
          </p:cNvPr>
          <p:cNvSpPr/>
          <p:nvPr/>
        </p:nvSpPr>
        <p:spPr>
          <a:xfrm>
            <a:off x="1166162" y="3793913"/>
            <a:ext cx="1819678" cy="192349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7">
            <a:extLst>
              <a:ext uri="{FF2B5EF4-FFF2-40B4-BE49-F238E27FC236}">
                <a16:creationId xmlns:a16="http://schemas.microsoft.com/office/drawing/2014/main" id="{2A26FB69-0153-49CE-882E-75618515DCEF}"/>
              </a:ext>
            </a:extLst>
          </p:cNvPr>
          <p:cNvSpPr/>
          <p:nvPr/>
        </p:nvSpPr>
        <p:spPr>
          <a:xfrm>
            <a:off x="4842481" y="4070308"/>
            <a:ext cx="2099224" cy="15688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061B1-15E0-43C5-8623-0FF11D8C7A74}"/>
              </a:ext>
            </a:extLst>
          </p:cNvPr>
          <p:cNvSpPr txBox="1"/>
          <p:nvPr/>
        </p:nvSpPr>
        <p:spPr>
          <a:xfrm>
            <a:off x="4198497" y="5936053"/>
            <a:ext cx="1643389" cy="436144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effectLst/>
              </a:rPr>
              <a:t>Желтизна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3919D-88F7-4CDE-BD43-96F20ABE8487}"/>
              </a:ext>
            </a:extLst>
          </p:cNvPr>
          <p:cNvSpPr txBox="1"/>
          <p:nvPr/>
        </p:nvSpPr>
        <p:spPr>
          <a:xfrm rot="16200000">
            <a:off x="-974498" y="3906940"/>
            <a:ext cx="2660202" cy="436144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effectLst/>
              </a:rPr>
              <a:t>Многоцветность</a:t>
            </a:r>
          </a:p>
        </p:txBody>
      </p:sp>
      <p:sp>
        <p:nvSpPr>
          <p:cNvPr id="42" name="Овал 36">
            <a:extLst>
              <a:ext uri="{FF2B5EF4-FFF2-40B4-BE49-F238E27FC236}">
                <a16:creationId xmlns:a16="http://schemas.microsoft.com/office/drawing/2014/main" id="{CE6EC611-34AE-4193-8E5C-07B1D7A22772}"/>
              </a:ext>
            </a:extLst>
          </p:cNvPr>
          <p:cNvSpPr/>
          <p:nvPr/>
        </p:nvSpPr>
        <p:spPr>
          <a:xfrm>
            <a:off x="2932990" y="2060614"/>
            <a:ext cx="2304713" cy="214378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9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6C6D7F20-73CB-4B0B-BA0B-F9CDB010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24341921-4DD2-4062-8890-1BBD55CBF24C}"/>
              </a:ext>
            </a:extLst>
          </p:cNvPr>
          <p:cNvSpPr/>
          <p:nvPr/>
        </p:nvSpPr>
        <p:spPr>
          <a:xfrm rot="8494650">
            <a:off x="3119953" y="4374441"/>
            <a:ext cx="220133" cy="1007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трелка вниз 8">
            <a:extLst>
              <a:ext uri="{FF2B5EF4-FFF2-40B4-BE49-F238E27FC236}">
                <a16:creationId xmlns:a16="http://schemas.microsoft.com/office/drawing/2014/main" id="{AAF5E332-835B-4028-8EE3-E5F558C6E609}"/>
              </a:ext>
            </a:extLst>
          </p:cNvPr>
          <p:cNvSpPr/>
          <p:nvPr/>
        </p:nvSpPr>
        <p:spPr>
          <a:xfrm rot="10800000">
            <a:off x="4572000" y="4374441"/>
            <a:ext cx="220133" cy="1007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Стрелка вниз 9">
            <a:extLst>
              <a:ext uri="{FF2B5EF4-FFF2-40B4-BE49-F238E27FC236}">
                <a16:creationId xmlns:a16="http://schemas.microsoft.com/office/drawing/2014/main" id="{3230FB79-EF03-4223-9B07-E91B3E89E09A}"/>
              </a:ext>
            </a:extLst>
          </p:cNvPr>
          <p:cNvSpPr/>
          <p:nvPr/>
        </p:nvSpPr>
        <p:spPr>
          <a:xfrm rot="13720535">
            <a:off x="6168855" y="4178923"/>
            <a:ext cx="220133" cy="1300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AF855-4224-42F6-96B4-147DB649944C}"/>
              </a:ext>
            </a:extLst>
          </p:cNvPr>
          <p:cNvSpPr txBox="1"/>
          <p:nvPr/>
        </p:nvSpPr>
        <p:spPr>
          <a:xfrm>
            <a:off x="1582898" y="5610576"/>
            <a:ext cx="6590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/>
              <a:t>Фичи</a:t>
            </a:r>
            <a:r>
              <a:rPr lang="ru-RU" sz="3200" dirty="0"/>
              <a:t> (особенности) разных уровней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453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299D2073-3BD8-4669-A538-73767E00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amo.githubusercontent.com/8b65407a2570de15b246e4532161f1a8ff932bef/68747470733a2f2f64313768323774366835313561352e636c6f756466726f6e742e6e65742f746f706865722f323031362f4e6f76656d6265722f35383337376237375f646f672d313231303535392d313238302f646f672d313231303535392d313238302e6a7067">
            <a:extLst>
              <a:ext uri="{FF2B5EF4-FFF2-40B4-BE49-F238E27FC236}">
                <a16:creationId xmlns:a16="http://schemas.microsoft.com/office/drawing/2014/main" id="{FFC57E8B-499F-4878-A50D-FE0146845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38" y="4743189"/>
            <a:ext cx="1696280" cy="12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amo.githubusercontent.com/c434e106ec0fda16b2f507b921c480e1a9251b86/68747470733a2f2f64313768323774366835313561352e636c6f756466726f6e742e6e65742f746f706865722f323031362f4e6f76656d6265722f35383337376336385f73637265656e2d73686f742d323031362d31312d32342d61742d31322e35312e35312d706d2f73637265656e2d73686f742d323031362d31312d32342d61742d31322e35312e35312d706d2e706e67">
            <a:extLst>
              <a:ext uri="{FF2B5EF4-FFF2-40B4-BE49-F238E27FC236}">
                <a16:creationId xmlns:a16="http://schemas.microsoft.com/office/drawing/2014/main" id="{AC3E0A33-F5CB-4923-9900-6DF52A79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946" y="5216161"/>
            <a:ext cx="437256" cy="5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amo.githubusercontent.com/1a9ccccfd40742c6b63ba07e195bcf4c27b634e4/68747470733a2f2f64313768323774366835313561352e636c6f756466726f6e742e6e65742f746f706865722f323031362f4e6f76656d6265722f35383337376335325f73637265656e2d73686f742d323031362d31312d32342d61742d31322e35312e34372d706d2f73637265656e2d73686f742d323031362d31312d32342d61742d31322e35312e34372d706d2e706e67">
            <a:extLst>
              <a:ext uri="{FF2B5EF4-FFF2-40B4-BE49-F238E27FC236}">
                <a16:creationId xmlns:a16="http://schemas.microsoft.com/office/drawing/2014/main" id="{D7B3C163-F33B-41BA-AD2D-408F5DBF8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73" y="4706496"/>
            <a:ext cx="1407418" cy="42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7DEA0A5C-A6E4-4F14-891A-FB7ECAE2C5FB}"/>
              </a:ext>
            </a:extLst>
          </p:cNvPr>
          <p:cNvSpPr/>
          <p:nvPr/>
        </p:nvSpPr>
        <p:spPr>
          <a:xfrm rot="10800000">
            <a:off x="4517171" y="4192540"/>
            <a:ext cx="191832" cy="387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https://camo.githubusercontent.com/a177ad892818e7b8990b8a21c13dfe52820a8b6e/68747470733a2f2f64313768323774366835313561352e636c6f756466726f6e742e6e65742f746f706865722f323031362f4e6f76656d6265722f35383337376265645f73637265656e2d73686f742d323031362d31312d32342d61742d31322e34392e34332d706d2f73637265656e2d73686f742d323031362d31312d32342d61742d31322e34392e34332d706d2e706e67">
            <a:extLst>
              <a:ext uri="{FF2B5EF4-FFF2-40B4-BE49-F238E27FC236}">
                <a16:creationId xmlns:a16="http://schemas.microsoft.com/office/drawing/2014/main" id="{3276AF55-1AED-45EA-9A51-D49F50AE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11" y="4617905"/>
            <a:ext cx="813494" cy="6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camo.githubusercontent.com/16c6e3a8c73a4f6ea2f41b9634d8463b89ad88d3/68747470733a2f2f64313768323774366835313561352e636c6f756466726f6e742e6e65742f746f706865722f323031362f4e6f76656d6265722f35383337376264625f73637265656e2d73686f742d323031362d31312d32342d61742d31322e34392e30382d706d2f73637265656e2d73686f742d323031362d31312d32342d61742d31322e34392e30382d706d2e706e67">
            <a:extLst>
              <a:ext uri="{FF2B5EF4-FFF2-40B4-BE49-F238E27FC236}">
                <a16:creationId xmlns:a16="http://schemas.microsoft.com/office/drawing/2014/main" id="{B8DF470A-5C72-4018-99CC-2C5C4AEA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28" y="5368927"/>
            <a:ext cx="885860" cy="73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низ 13">
            <a:extLst>
              <a:ext uri="{FF2B5EF4-FFF2-40B4-BE49-F238E27FC236}">
                <a16:creationId xmlns:a16="http://schemas.microsoft.com/office/drawing/2014/main" id="{9040D997-3B49-48FB-91E2-33577E57E096}"/>
              </a:ext>
            </a:extLst>
          </p:cNvPr>
          <p:cNvSpPr/>
          <p:nvPr/>
        </p:nvSpPr>
        <p:spPr>
          <a:xfrm rot="10800000">
            <a:off x="6210097" y="4127413"/>
            <a:ext cx="187996" cy="379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2" descr="https://camo.githubusercontent.com/eabecc80768ecd0075d1b47e17a54f9589b2f85d/68747470733a2f2f64313768323774366835313561352e636c6f756466726f6e742e6e65742f746f706865722f323031362f4e6f76656d6265722f35383363626434325f6c617965722d312d677269642f6c617965722d312d677269642e706e67">
            <a:extLst>
              <a:ext uri="{FF2B5EF4-FFF2-40B4-BE49-F238E27FC236}">
                <a16:creationId xmlns:a16="http://schemas.microsoft.com/office/drawing/2014/main" id="{04B394D6-F096-47ED-BB13-8E8EEB30E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17" y="4697826"/>
            <a:ext cx="1003548" cy="1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CB016C9D-260B-4456-9625-F8A58B30EFE0}"/>
              </a:ext>
            </a:extLst>
          </p:cNvPr>
          <p:cNvSpPr/>
          <p:nvPr/>
        </p:nvSpPr>
        <p:spPr>
          <a:xfrm rot="10800000">
            <a:off x="2445571" y="4110445"/>
            <a:ext cx="205871" cy="415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14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3C435C8F-34C9-4B80-BEC5-4B67C4DE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11">
            <a:extLst>
              <a:ext uri="{FF2B5EF4-FFF2-40B4-BE49-F238E27FC236}">
                <a16:creationId xmlns:a16="http://schemas.microsoft.com/office/drawing/2014/main" id="{1B347AF5-525A-4DA9-96E3-5925EA5761CA}"/>
              </a:ext>
            </a:extLst>
          </p:cNvPr>
          <p:cNvSpPr/>
          <p:nvPr/>
        </p:nvSpPr>
        <p:spPr>
          <a:xfrm>
            <a:off x="678117" y="2080942"/>
            <a:ext cx="6944507" cy="26642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12">
            <a:extLst>
              <a:ext uri="{FF2B5EF4-FFF2-40B4-BE49-F238E27FC236}">
                <a16:creationId xmlns:a16="http://schemas.microsoft.com/office/drawing/2014/main" id="{44992D37-DBD7-46A6-8FA1-BFDF2D98E73C}"/>
              </a:ext>
            </a:extLst>
          </p:cNvPr>
          <p:cNvSpPr/>
          <p:nvPr/>
        </p:nvSpPr>
        <p:spPr>
          <a:xfrm>
            <a:off x="7695776" y="2080942"/>
            <a:ext cx="927720" cy="26642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C62D2-0C61-416D-A913-B671E62010EA}"/>
              </a:ext>
            </a:extLst>
          </p:cNvPr>
          <p:cNvSpPr txBox="1"/>
          <p:nvPr/>
        </p:nvSpPr>
        <p:spPr>
          <a:xfrm>
            <a:off x="1565232" y="4943543"/>
            <a:ext cx="7514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                   Извлечение особенностей</a:t>
            </a:r>
            <a:r>
              <a:rPr lang="ru-RU" b="1" dirty="0"/>
              <a:t>			       </a:t>
            </a:r>
            <a:r>
              <a:rPr lang="ru-RU" b="1" dirty="0">
                <a:solidFill>
                  <a:srgbClr val="FF0000"/>
                </a:solidFill>
              </a:rPr>
              <a:t>Определение </a:t>
            </a:r>
          </a:p>
          <a:p>
            <a:r>
              <a:rPr lang="ru-RU" b="1" dirty="0">
                <a:solidFill>
                  <a:srgbClr val="FF0000"/>
                </a:solidFill>
              </a:rPr>
              <a:t>                                                                                                                     класса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24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8FF5FC60-4559-43E7-B26A-4020FD85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8" y="2492896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D278D27-6142-4BBC-B1C8-5A5E3B38810F}"/>
              </a:ext>
            </a:extLst>
          </p:cNvPr>
          <p:cNvSpPr/>
          <p:nvPr/>
        </p:nvSpPr>
        <p:spPr>
          <a:xfrm rot="18916643">
            <a:off x="7874143" y="2365897"/>
            <a:ext cx="45719" cy="18230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9">
            <a:extLst>
              <a:ext uri="{FF2B5EF4-FFF2-40B4-BE49-F238E27FC236}">
                <a16:creationId xmlns:a16="http://schemas.microsoft.com/office/drawing/2014/main" id="{D08B71BA-BAD2-409A-9794-B773106045FF}"/>
              </a:ext>
            </a:extLst>
          </p:cNvPr>
          <p:cNvSpPr/>
          <p:nvPr/>
        </p:nvSpPr>
        <p:spPr>
          <a:xfrm rot="2700000">
            <a:off x="7871094" y="2368932"/>
            <a:ext cx="45719" cy="18230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27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машинного обучения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https://cdn-images-1.medium.com/max/1200/1*dYjDEI0mLpsCOySKUuX1VA.png">
            <a:extLst>
              <a:ext uri="{FF2B5EF4-FFF2-40B4-BE49-F238E27FC236}">
                <a16:creationId xmlns:a16="http://schemas.microsoft.com/office/drawing/2014/main" id="{1E2658B4-1FE8-48C7-BD54-3C4B0F3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6" y="1392369"/>
            <a:ext cx="6122948" cy="48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96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308" y="1541958"/>
            <a:ext cx="8715436" cy="48623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Плюсы:</a:t>
            </a:r>
          </a:p>
          <a:p>
            <a:r>
              <a:rPr lang="ru-RU" dirty="0"/>
              <a:t>Основной фреймворк </a:t>
            </a:r>
            <a:r>
              <a:rPr lang="en-US" dirty="0"/>
              <a:t>Facebook </a:t>
            </a:r>
            <a:r>
              <a:rPr lang="ru-RU" dirty="0"/>
              <a:t>для </a:t>
            </a:r>
            <a:r>
              <a:rPr lang="en-US" dirty="0"/>
              <a:t>ML</a:t>
            </a:r>
          </a:p>
          <a:p>
            <a:r>
              <a:rPr lang="ru-RU" dirty="0"/>
              <a:t>Поддержка ОС: </a:t>
            </a:r>
            <a:r>
              <a:rPr lang="en-US" dirty="0"/>
              <a:t>Windows, Unix, MacOS</a:t>
            </a:r>
          </a:p>
          <a:p>
            <a:r>
              <a:rPr lang="ru-RU" dirty="0"/>
              <a:t>Быстро работает</a:t>
            </a:r>
          </a:p>
          <a:p>
            <a:r>
              <a:rPr lang="ru-RU" dirty="0"/>
              <a:t>Сравнительно понятный синтаксис</a:t>
            </a:r>
            <a:endParaRPr lang="en-US" dirty="0"/>
          </a:p>
          <a:p>
            <a:r>
              <a:rPr lang="ru-RU" dirty="0"/>
              <a:t>Большое количество </a:t>
            </a:r>
            <a:r>
              <a:rPr lang="ru-RU" dirty="0" err="1"/>
              <a:t>предобученных</a:t>
            </a:r>
            <a:r>
              <a:rPr lang="ru-RU" dirty="0"/>
              <a:t> на </a:t>
            </a:r>
            <a:r>
              <a:rPr lang="en-US" dirty="0"/>
              <a:t>ImageNet </a:t>
            </a:r>
            <a:r>
              <a:rPr lang="ru-RU" dirty="0"/>
              <a:t>моделей </a:t>
            </a:r>
            <a:r>
              <a:rPr lang="en-US" dirty="0"/>
              <a:t>(</a:t>
            </a:r>
            <a:r>
              <a:rPr lang="ru-RU" dirty="0"/>
              <a:t>пакет </a:t>
            </a:r>
            <a:r>
              <a:rPr lang="en-US" dirty="0">
                <a:hlinkClick r:id="rId3"/>
              </a:rPr>
              <a:t>https://github.com/Cadene/pretrained-models.pytorch</a:t>
            </a:r>
            <a:r>
              <a:rPr lang="ru-RU" dirty="0"/>
              <a:t> </a:t>
            </a:r>
            <a:r>
              <a:rPr lang="en-US" dirty="0"/>
              <a:t>) 45 </a:t>
            </a:r>
            <a:r>
              <a:rPr lang="ru-RU" dirty="0"/>
              <a:t>штук сейчас (для сравнения у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ru-RU" dirty="0"/>
              <a:t>в районе </a:t>
            </a:r>
            <a:r>
              <a:rPr lang="en-US" dirty="0"/>
              <a:t>10)</a:t>
            </a:r>
            <a:endParaRPr lang="ru-RU" dirty="0"/>
          </a:p>
          <a:p>
            <a:r>
              <a:rPr lang="ru-RU" dirty="0"/>
              <a:t>Динамический граф вычислений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pytorch logo">
            <a:extLst>
              <a:ext uri="{FF2B5EF4-FFF2-40B4-BE49-F238E27FC236}">
                <a16:creationId xmlns:a16="http://schemas.microsoft.com/office/drawing/2014/main" id="{8917EFA7-87B7-41DD-9677-44CB76AA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48" y="1412776"/>
            <a:ext cx="4459244" cy="89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85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Минусы:</a:t>
            </a:r>
          </a:p>
          <a:p>
            <a:r>
              <a:rPr lang="ru-RU" dirty="0"/>
              <a:t>Документация и поддержка не самые хорошие</a:t>
            </a:r>
            <a:endParaRPr lang="en-US" dirty="0"/>
          </a:p>
          <a:p>
            <a:r>
              <a:rPr lang="ru-RU" dirty="0"/>
              <a:t>Только </a:t>
            </a:r>
            <a:r>
              <a:rPr lang="en-US" dirty="0"/>
              <a:t>Python</a:t>
            </a:r>
            <a:endParaRPr lang="ru-RU" dirty="0"/>
          </a:p>
          <a:p>
            <a:r>
              <a:rPr lang="ru-RU" dirty="0"/>
              <a:t>Ограничен сферой применения из-за малого количества </a:t>
            </a:r>
            <a:r>
              <a:rPr lang="en-US" dirty="0"/>
              <a:t>API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pytorch logo">
            <a:extLst>
              <a:ext uri="{FF2B5EF4-FFF2-40B4-BE49-F238E27FC236}">
                <a16:creationId xmlns:a16="http://schemas.microsoft.com/office/drawing/2014/main" id="{481FB0E2-5EE6-4570-983C-D2AF9ACA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0" y="1522402"/>
            <a:ext cx="4253604" cy="8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04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Плюсы:</a:t>
            </a:r>
          </a:p>
          <a:p>
            <a:r>
              <a:rPr lang="ru-RU" dirty="0"/>
              <a:t>Разрабатывается </a:t>
            </a:r>
            <a:r>
              <a:rPr lang="en-US" dirty="0"/>
              <a:t>Google</a:t>
            </a:r>
          </a:p>
          <a:p>
            <a:r>
              <a:rPr lang="ru-RU" dirty="0"/>
              <a:t>Хорошая документация</a:t>
            </a:r>
          </a:p>
          <a:p>
            <a:r>
              <a:rPr lang="ru-RU" dirty="0"/>
              <a:t>Поддержка многих языков: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Официальные </a:t>
            </a:r>
            <a:r>
              <a:rPr lang="en-US" dirty="0"/>
              <a:t>API</a:t>
            </a:r>
            <a:r>
              <a:rPr lang="ru-RU" dirty="0"/>
              <a:t>: </a:t>
            </a:r>
            <a:r>
              <a:rPr lang="en-US" dirty="0"/>
              <a:t>Python, C++, Java, Swift</a:t>
            </a:r>
          </a:p>
          <a:p>
            <a:pPr marL="0" indent="0">
              <a:buNone/>
            </a:pPr>
            <a:r>
              <a:rPr lang="ru-RU" dirty="0"/>
              <a:t>Реализации: </a:t>
            </a:r>
            <a:r>
              <a:rPr lang="en-US" dirty="0"/>
              <a:t>JS, Go,  Haskell,</a:t>
            </a:r>
          </a:p>
          <a:p>
            <a:pPr marL="0" indent="0">
              <a:buNone/>
            </a:pPr>
            <a:r>
              <a:rPr lang="ru-RU" dirty="0"/>
              <a:t>Не официальные</a:t>
            </a:r>
            <a:r>
              <a:rPr lang="en-US" dirty="0"/>
              <a:t> API: Rust, Ruby, Scala, Julia, C#</a:t>
            </a:r>
            <a:endParaRPr lang="ru-RU" dirty="0"/>
          </a:p>
          <a:p>
            <a:r>
              <a:rPr lang="ru-RU" dirty="0"/>
              <a:t>Поддержка ОС: </a:t>
            </a:r>
            <a:r>
              <a:rPr lang="en-US" dirty="0"/>
              <a:t>Windows, Unix, MacOS, Android, iOS</a:t>
            </a:r>
            <a:endParaRPr lang="ru-RU" dirty="0"/>
          </a:p>
          <a:p>
            <a:r>
              <a:rPr lang="ru-RU" dirty="0"/>
              <a:t>Хорошая документация и сообщество</a:t>
            </a:r>
            <a:endParaRPr lang="en-US" dirty="0"/>
          </a:p>
          <a:p>
            <a:r>
              <a:rPr lang="ru-RU" dirty="0"/>
              <a:t>Инструменты для визуализации (</a:t>
            </a:r>
            <a:r>
              <a:rPr lang="en-US" dirty="0" err="1"/>
              <a:t>TensorBoard</a:t>
            </a:r>
            <a:r>
              <a:rPr lang="en-US" dirty="0"/>
              <a:t>) </a:t>
            </a:r>
            <a:r>
              <a:rPr lang="ru-RU" dirty="0"/>
              <a:t>и для </a:t>
            </a:r>
            <a:r>
              <a:rPr lang="ru-RU" dirty="0" err="1"/>
              <a:t>продакшена</a:t>
            </a:r>
            <a:r>
              <a:rPr lang="en-US" dirty="0"/>
              <a:t> (TensorFlow Serving)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B2F55A4-1CFB-437B-A909-006D19E447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dirty="0"/>
          </a:p>
        </p:txBody>
      </p:sp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9DBA8A84-DF66-4D57-89EB-9D542CFAEA6C}"/>
              </a:ext>
            </a:extLst>
          </p:cNvPr>
          <p:cNvSpPr/>
          <p:nvPr/>
        </p:nvSpPr>
        <p:spPr>
          <a:xfrm>
            <a:off x="6089501" y="6024973"/>
            <a:ext cx="2904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https://www.tensorflow.org/</a:t>
            </a:r>
            <a:endParaRPr lang="en-US" dirty="0"/>
          </a:p>
        </p:txBody>
      </p:sp>
      <p:pic>
        <p:nvPicPr>
          <p:cNvPr id="9" name="Picture 2" descr="top-deep-learning-framework">
            <a:extLst>
              <a:ext uri="{FF2B5EF4-FFF2-40B4-BE49-F238E27FC236}">
                <a16:creationId xmlns:a16="http://schemas.microsoft.com/office/drawing/2014/main" id="{62ACE630-EA0D-4E90-ADA4-CDB8E39A8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829" y="1390526"/>
            <a:ext cx="2307889" cy="19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85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805744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Минусы:</a:t>
            </a:r>
          </a:p>
          <a:p>
            <a:r>
              <a:rPr lang="ru-RU" dirty="0"/>
              <a:t>Сложно отлаживать из-за </a:t>
            </a:r>
          </a:p>
          <a:p>
            <a:pPr marL="0" indent="0">
              <a:buNone/>
            </a:pPr>
            <a:r>
              <a:rPr lang="ru-RU" dirty="0"/>
              <a:t>статического графа вычислений</a:t>
            </a:r>
          </a:p>
          <a:p>
            <a:r>
              <a:rPr lang="ru-RU" dirty="0"/>
              <a:t>Взяты идеи из </a:t>
            </a:r>
            <a:r>
              <a:rPr lang="en-US" dirty="0"/>
              <a:t>Theano</a:t>
            </a:r>
            <a:r>
              <a:rPr lang="ru-RU" dirty="0"/>
              <a:t>, которые немного устарели</a:t>
            </a:r>
          </a:p>
          <a:p>
            <a:r>
              <a:rPr lang="ru-RU" dirty="0"/>
              <a:t>Не самый приятный «синтаксис»</a:t>
            </a:r>
          </a:p>
          <a:p>
            <a:r>
              <a:rPr lang="ru-RU" dirty="0"/>
              <a:t>Для «простых» задач избыточен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top-deep-learning-framework">
            <a:extLst>
              <a:ext uri="{FF2B5EF4-FFF2-40B4-BE49-F238E27FC236}">
                <a16:creationId xmlns:a16="http://schemas.microsoft.com/office/drawing/2014/main" id="{7D38A99E-7C57-46A9-9E88-117B3784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03" y="1332454"/>
            <a:ext cx="2307889" cy="19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859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«Синтаксический сахар» для 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ru-RU" dirty="0"/>
              <a:t>(еще поддерживает </a:t>
            </a:r>
            <a:r>
              <a:rPr lang="en-US" dirty="0"/>
              <a:t>CNTK </a:t>
            </a:r>
            <a:r>
              <a:rPr lang="ru-RU" dirty="0"/>
              <a:t>и </a:t>
            </a:r>
            <a:r>
              <a:rPr lang="en-US" dirty="0"/>
              <a:t>Theano)</a:t>
            </a:r>
          </a:p>
          <a:p>
            <a:r>
              <a:rPr lang="ru-RU" dirty="0"/>
              <a:t>Код становится сильно проще</a:t>
            </a:r>
          </a:p>
          <a:p>
            <a:r>
              <a:rPr lang="ru-RU" dirty="0"/>
              <a:t>Из-за упрощений закономерное ограничение свободы – есть рамки организации процесса обучения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ÐÐ°ÑÑÐ¸Ð½ÐºÐ¸ Ð¿Ð¾ Ð·Ð°Ð¿ÑÐ¾ÑÑ keras">
            <a:extLst>
              <a:ext uri="{FF2B5EF4-FFF2-40B4-BE49-F238E27FC236}">
                <a16:creationId xmlns:a16="http://schemas.microsoft.com/office/drawing/2014/main" id="{EBABF6C1-2BC7-4995-899C-0461C496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0" y="1562040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80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250C-1DE7-459D-B11E-9732FD90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8633-47E8-41B8-B3F5-C791BF386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082" y="5429250"/>
            <a:ext cx="8229600" cy="5000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Пример: предсказание цены дома по его параметрам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29F3A-E799-4A2C-9A06-1B1A349D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DBB7A-2674-42D7-801E-66807012EB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0A99A-C011-4562-8FB5-DF89D7FBC1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pic>
        <p:nvPicPr>
          <p:cNvPr id="5122" name="Picture 2" descr="ÐÐ°ÑÑÐ¸Ð½ÐºÐ¸ Ð¿Ð¾ Ð·Ð°Ð¿ÑÐ¾ÑÑ ÐÐ°Ð´Ð°ÑÐ° ÑÐµÐ³ÑÐµÑÑÐ¸Ð¸">
            <a:extLst>
              <a:ext uri="{FF2B5EF4-FFF2-40B4-BE49-F238E27FC236}">
                <a16:creationId xmlns:a16="http://schemas.microsoft.com/office/drawing/2014/main" id="{7AAD8699-8508-4394-81B6-777A8FA0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5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Классификация художественных картин по жанрам.</a:t>
            </a:r>
          </a:p>
          <a:p>
            <a:pPr marL="0" indent="0">
              <a:buNone/>
            </a:pPr>
            <a:r>
              <a:rPr lang="ru-RU" dirty="0"/>
              <a:t>Задача: дано изображение художественного произведения. Необходимо определить жанр картины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18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D512E9E4-88B4-4915-8B9A-9F1A3041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900388"/>
            <a:ext cx="2997200" cy="3810000"/>
          </a:xfrm>
          <a:prstGeom prst="rect">
            <a:avLst/>
          </a:prstGeom>
        </p:spPr>
      </p:pic>
      <p:graphicFrame>
        <p:nvGraphicFramePr>
          <p:cNvPr id="9" name="Диаграмма 9">
            <a:extLst>
              <a:ext uri="{FF2B5EF4-FFF2-40B4-BE49-F238E27FC236}">
                <a16:creationId xmlns:a16="http://schemas.microsoft.com/office/drawing/2014/main" id="{138165B5-5D2B-4511-B403-9B503A7B36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020235"/>
              </p:ext>
            </p:extLst>
          </p:nvPr>
        </p:nvGraphicFramePr>
        <p:xfrm>
          <a:off x="4355976" y="1844824"/>
          <a:ext cx="4067490" cy="379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8514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EEAC12-6844-4040-8A0B-02A978C2E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123369"/>
              </p:ext>
            </p:extLst>
          </p:nvPr>
        </p:nvGraphicFramePr>
        <p:xfrm>
          <a:off x="70148" y="1320250"/>
          <a:ext cx="8859570" cy="44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r:id="rId4" imgW="10869840" imgH="5574600" progId="">
                  <p:embed/>
                </p:oleObj>
              </mc:Choice>
              <mc:Fallback>
                <p:oleObj r:id="rId4" imgW="10869840" imgH="5574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48" y="1320250"/>
                        <a:ext cx="8859570" cy="44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1923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Объект 8">
            <a:extLst>
              <a:ext uri="{FF2B5EF4-FFF2-40B4-BE49-F238E27FC236}">
                <a16:creationId xmlns:a16="http://schemas.microsoft.com/office/drawing/2014/main" id="{3A0C9A33-847A-4F30-87AE-EA613CC3C57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72" y="1285860"/>
            <a:ext cx="8711046" cy="49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2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7516C33-5A12-4774-81F8-9E76A530227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1" y="1443624"/>
            <a:ext cx="8815297" cy="46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28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/>
              <a:t>Жанр у абстракций </a:t>
            </a:r>
          </a:p>
          <a:p>
            <a:r>
              <a:rPr lang="ru-RU" dirty="0"/>
              <a:t>Стиль </a:t>
            </a:r>
            <a:r>
              <a:rPr lang="ru-RU" dirty="0" err="1"/>
              <a:t>цакли</a:t>
            </a:r>
            <a:endParaRPr lang="ru-RU" dirty="0"/>
          </a:p>
          <a:p>
            <a:r>
              <a:rPr lang="ru-RU" dirty="0"/>
              <a:t>Человеческий фактор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53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1271A8-5F52-4D97-BE47-20CE1EE8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31" y="1600201"/>
            <a:ext cx="8581538" cy="385293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B4502DD-B382-4A36-8A48-20C79506EC82}"/>
              </a:ext>
            </a:extLst>
          </p:cNvPr>
          <p:cNvSpPr/>
          <p:nvPr/>
        </p:nvSpPr>
        <p:spPr>
          <a:xfrm>
            <a:off x="1763688" y="5877272"/>
            <a:ext cx="781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https://www.udemy.com/deep-learning-gans-and-variational-autoencoders/</a:t>
            </a:r>
          </a:p>
        </p:txBody>
      </p:sp>
    </p:spTree>
    <p:extLst>
      <p:ext uri="{BB962C8B-B14F-4D97-AF65-F5344CB8AC3E}">
        <p14:creationId xmlns:p14="http://schemas.microsoft.com/office/powerpoint/2010/main" val="24102262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777B8B58-4582-4889-9C6D-8D3779DA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7" y="1556792"/>
            <a:ext cx="4477284" cy="4184081"/>
          </a:xfrm>
          <a:prstGeom prst="rect">
            <a:avLst/>
          </a:prstGeom>
        </p:spPr>
      </p:pic>
      <p:pic>
        <p:nvPicPr>
          <p:cNvPr id="8" name="Picture 2" descr="ÐÐ°ÑÑÐ¸Ð½ÐºÐ¸ Ð¿Ð¾ Ð·Ð°Ð¿ÑÐ¾ÑÑ gan deep learning">
            <a:extLst>
              <a:ext uri="{FF2B5EF4-FFF2-40B4-BE49-F238E27FC236}">
                <a16:creationId xmlns:a16="http://schemas.microsoft.com/office/drawing/2014/main" id="{E6E60D77-CEA0-4B27-9308-32D20CE9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03" y="1700808"/>
            <a:ext cx="432977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237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68</a:t>
            </a:fld>
            <a:endParaRPr lang="ru-RU" dirty="0"/>
          </a:p>
        </p:txBody>
      </p:sp>
      <p:pic>
        <p:nvPicPr>
          <p:cNvPr id="16" name="example_sinusoid">
            <a:hlinkClick r:id="" action="ppaction://media"/>
            <a:extLst>
              <a:ext uri="{FF2B5EF4-FFF2-40B4-BE49-F238E27FC236}">
                <a16:creationId xmlns:a16="http://schemas.microsoft.com/office/drawing/2014/main" id="{85FBAA47-D51E-454C-8782-35DC830F5A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6576" y="1533458"/>
            <a:ext cx="4329113" cy="4329113"/>
          </a:xfrm>
        </p:spPr>
      </p:pic>
    </p:spTree>
    <p:extLst>
      <p:ext uri="{BB962C8B-B14F-4D97-AF65-F5344CB8AC3E}">
        <p14:creationId xmlns:p14="http://schemas.microsoft.com/office/powerpoint/2010/main" val="323544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69</a:t>
            </a:fld>
            <a:endParaRPr lang="ru-RU" dirty="0"/>
          </a:p>
        </p:txBody>
      </p:sp>
      <p:pic>
        <p:nvPicPr>
          <p:cNvPr id="8" name="ezgif.com-video-cutter (1)">
            <a:hlinkClick r:id="" action="ppaction://media"/>
            <a:extLst>
              <a:ext uri="{FF2B5EF4-FFF2-40B4-BE49-F238E27FC236}">
                <a16:creationId xmlns:a16="http://schemas.microsoft.com/office/drawing/2014/main" id="{A4BAF528-2CD3-47C9-8696-9138791D55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7296" y="1412776"/>
            <a:ext cx="4522664" cy="464084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796022-CA36-4F33-9F62-9CCD2F144494}"/>
              </a:ext>
            </a:extLst>
          </p:cNvPr>
          <p:cNvSpPr/>
          <p:nvPr/>
        </p:nvSpPr>
        <p:spPr>
          <a:xfrm>
            <a:off x="6142639" y="6094939"/>
            <a:ext cx="2911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https://t.me/loss_function_porn/254</a:t>
            </a:r>
          </a:p>
        </p:txBody>
      </p:sp>
    </p:spTree>
    <p:extLst>
      <p:ext uri="{BB962C8B-B14F-4D97-AF65-F5344CB8AC3E}">
        <p14:creationId xmlns:p14="http://schemas.microsoft.com/office/powerpoint/2010/main" val="387935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847D-390C-4BE7-A466-C2BCEA4B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17F5-C0B9-43C0-870D-9A382534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Структурированные (табличные)</a:t>
            </a:r>
          </a:p>
          <a:p>
            <a:r>
              <a:rPr lang="ru-RU" dirty="0"/>
              <a:t>Неструктурированные:</a:t>
            </a:r>
          </a:p>
          <a:p>
            <a:pPr marL="514350" indent="-514350">
              <a:buAutoNum type="arabicParenR"/>
            </a:pPr>
            <a:r>
              <a:rPr lang="ru-RU" dirty="0"/>
              <a:t>Изображения</a:t>
            </a:r>
          </a:p>
          <a:p>
            <a:pPr marL="514350" indent="-514350">
              <a:buAutoNum type="arabicParenR"/>
            </a:pPr>
            <a:r>
              <a:rPr lang="ru-RU" dirty="0"/>
              <a:t>Звук</a:t>
            </a:r>
          </a:p>
          <a:p>
            <a:pPr marL="514350" indent="-514350">
              <a:buAutoNum type="arabicParenR"/>
            </a:pPr>
            <a:r>
              <a:rPr lang="ru-RU" dirty="0"/>
              <a:t>Текст на естественном языке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50E3D-AF54-4A32-AB85-0A8DC7E1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4FEA0-912F-4AB9-AF85-3DB26A12E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66872-C0CD-4B73-8EC1-827C962BE9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2115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video">
            <a:hlinkClick r:id="" action="ppaction://media"/>
            <a:extLst>
              <a:ext uri="{FF2B5EF4-FFF2-40B4-BE49-F238E27FC236}">
                <a16:creationId xmlns:a16="http://schemas.microsoft.com/office/drawing/2014/main" id="{EED694F9-17BE-4262-874D-C1032AACF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374" y="1617281"/>
            <a:ext cx="8077200" cy="441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F86F43-4BD1-4C8E-9AF9-766686974EBA}"/>
              </a:ext>
            </a:extLst>
          </p:cNvPr>
          <p:cNvSpPr/>
          <p:nvPr/>
        </p:nvSpPr>
        <p:spPr>
          <a:xfrm>
            <a:off x="6309180" y="6086528"/>
            <a:ext cx="2623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https://arxiv.org/abs/1808.07371</a:t>
            </a:r>
          </a:p>
        </p:txBody>
      </p:sp>
    </p:spTree>
    <p:extLst>
      <p:ext uri="{BB962C8B-B14F-4D97-AF65-F5344CB8AC3E}">
        <p14:creationId xmlns:p14="http://schemas.microsoft.com/office/powerpoint/2010/main" val="40685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Удаление фона:</a:t>
            </a:r>
            <a:endParaRPr lang="en-US" dirty="0"/>
          </a:p>
        </p:txBody>
      </p:sp>
      <p:pic>
        <p:nvPicPr>
          <p:cNvPr id="7" name="Picture 2" descr="Figure 4b. A short video segment that demonstrates the result of applying a trained cGAN model to an original video (at left), which effectively erases the background as well as brightens up the image (at right). Video source credit: &lt;a href='https://www.youtube.com/watch?v=16cH5a16Oig' target='_blank'&gt;Interview with Adele - The bigger your career gets, the smaller your life gets | Skavlan&lt;/a&gt;, acquired for research purposes per the &lt;a target='_blank'  href='https://www.youtube.com/yt/copyright/fair-use.html'&gt;YouTube fair use guidelines&lt;/a&gt;">
            <a:extLst>
              <a:ext uri="{FF2B5EF4-FFF2-40B4-BE49-F238E27FC236}">
                <a16:creationId xmlns:a16="http://schemas.microsoft.com/office/drawing/2014/main" id="{A67F0555-6320-4CD0-8C3C-EC8879AD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23" y="2439809"/>
            <a:ext cx="619268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20678C-8051-4DF7-9AE3-FA6EB30C4D93}"/>
              </a:ext>
            </a:extLst>
          </p:cNvPr>
          <p:cNvSpPr/>
          <p:nvPr/>
        </p:nvSpPr>
        <p:spPr>
          <a:xfrm>
            <a:off x="4768608" y="5877272"/>
            <a:ext cx="42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http://www.k4ai.com/imageops/index.html</a:t>
            </a:r>
          </a:p>
        </p:txBody>
      </p:sp>
    </p:spTree>
    <p:extLst>
      <p:ext uri="{BB962C8B-B14F-4D97-AF65-F5344CB8AC3E}">
        <p14:creationId xmlns:p14="http://schemas.microsoft.com/office/powerpoint/2010/main" val="2627408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72</a:t>
            </a:fld>
            <a:endParaRPr lang="ru-RU" dirty="0"/>
          </a:p>
        </p:txBody>
      </p:sp>
      <p:pic>
        <p:nvPicPr>
          <p:cNvPr id="8" name="MT9D3eRD1e3xqeDE">
            <a:hlinkClick r:id="" action="ppaction://media"/>
            <a:extLst>
              <a:ext uri="{FF2B5EF4-FFF2-40B4-BE49-F238E27FC236}">
                <a16:creationId xmlns:a16="http://schemas.microsoft.com/office/drawing/2014/main" id="{43FC36E6-B654-4038-A8CA-CE5BF5986E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121" y="1556792"/>
            <a:ext cx="7869758" cy="4427009"/>
          </a:xfrm>
        </p:spPr>
      </p:pic>
    </p:spTree>
    <p:extLst>
      <p:ext uri="{BB962C8B-B14F-4D97-AF65-F5344CB8AC3E}">
        <p14:creationId xmlns:p14="http://schemas.microsoft.com/office/powerpoint/2010/main" val="1129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A753A4-5018-4120-B6B2-F9A49B03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0145"/>
            <a:ext cx="9144000" cy="44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6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fake_sample_1">
            <a:extLst>
              <a:ext uri="{FF2B5EF4-FFF2-40B4-BE49-F238E27FC236}">
                <a16:creationId xmlns:a16="http://schemas.microsoft.com/office/drawing/2014/main" id="{DF9E2038-A779-4A22-B01B-61DE9FED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0" y="1302178"/>
            <a:ext cx="50292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2F77B1-4FE4-4CA1-88BC-3088FF7DF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854" y="1374724"/>
            <a:ext cx="3702837" cy="3661694"/>
          </a:xfrm>
          <a:prstGeom prst="rect">
            <a:avLst/>
          </a:prstGeom>
        </p:spPr>
      </p:pic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7B6AA293-CDA8-42C9-BE26-76476FDE0C0D}"/>
              </a:ext>
            </a:extLst>
          </p:cNvPr>
          <p:cNvSpPr/>
          <p:nvPr/>
        </p:nvSpPr>
        <p:spPr>
          <a:xfrm>
            <a:off x="5289862" y="6074704"/>
            <a:ext cx="386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https://github.com/jayleicn/animeGAN</a:t>
            </a:r>
          </a:p>
        </p:txBody>
      </p:sp>
    </p:spTree>
    <p:extLst>
      <p:ext uri="{BB962C8B-B14F-4D97-AF65-F5344CB8AC3E}">
        <p14:creationId xmlns:p14="http://schemas.microsoft.com/office/powerpoint/2010/main" val="3880732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22CCE8DC-22DC-4EF6-A275-19DECFACB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6" y="3588290"/>
            <a:ext cx="3735198" cy="28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пике прогресса, </a:t>
            </a:r>
            <a:r>
              <a:rPr lang="en-US" dirty="0"/>
              <a:t>GAN, </a:t>
            </a:r>
            <a:r>
              <a:rPr lang="en-US" dirty="0" err="1"/>
              <a:t>Deepfake</a:t>
            </a: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75</a:t>
            </a:fld>
            <a:endParaRPr lang="ru-RU" dirty="0"/>
          </a:p>
        </p:txBody>
      </p:sp>
      <p:pic>
        <p:nvPicPr>
          <p:cNvPr id="17410" name="Picture 2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00E015A5-8714-42AF-BDDC-9A394E2A8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1391503"/>
            <a:ext cx="4424084" cy="24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87CD5E15-FB3E-4BAC-AAD8-9BDDE8B8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6" y="1484784"/>
            <a:ext cx="3735198" cy="21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7ABBCE49-EB1C-4FE7-BCD9-4A9D8440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3880050"/>
            <a:ext cx="4424086" cy="24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021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ÐÐ°ÑÑÐ¸Ð½ÐºÐ¸ Ð¿Ð¾ Ð·Ð°Ð¿ÑÐ¾ÑÑ reinforcement learning">
            <a:extLst>
              <a:ext uri="{FF2B5EF4-FFF2-40B4-BE49-F238E27FC236}">
                <a16:creationId xmlns:a16="http://schemas.microsoft.com/office/drawing/2014/main" id="{08C44904-CD3A-4C6C-9CE8-B7010B1BE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487725"/>
            <a:ext cx="66865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481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77</a:t>
            </a:fld>
            <a:endParaRPr lang="ru-RU" dirty="0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48100086-B017-4464-BE01-9480FF055B0F}"/>
              </a:ext>
            </a:extLst>
          </p:cNvPr>
          <p:cNvSpPr txBox="1">
            <a:spLocks/>
          </p:cNvSpPr>
          <p:nvPr/>
        </p:nvSpPr>
        <p:spPr>
          <a:xfrm>
            <a:off x="452409" y="2605018"/>
            <a:ext cx="8658225" cy="1817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err="1">
                <a:solidFill>
                  <a:schemeClr val="tx1"/>
                </a:solidFill>
              </a:rPr>
              <a:t>AlphaGo</a:t>
            </a:r>
            <a:r>
              <a:rPr lang="ru-RU" sz="2800" dirty="0">
                <a:solidFill>
                  <a:schemeClr val="tx1"/>
                </a:solidFill>
              </a:rPr>
              <a:t> — программа для игры в </a:t>
            </a:r>
            <a:r>
              <a:rPr lang="ru-RU" sz="2800" dirty="0" err="1">
                <a:solidFill>
                  <a:schemeClr val="tx1"/>
                </a:solidFill>
              </a:rPr>
              <a:t>го</a:t>
            </a:r>
            <a:r>
              <a:rPr lang="ru-RU" sz="2800" dirty="0">
                <a:solidFill>
                  <a:schemeClr val="tx1"/>
                </a:solidFill>
              </a:rPr>
              <a:t>, разработанная компанией </a:t>
            </a:r>
            <a:r>
              <a:rPr lang="ru-RU" sz="2800" dirty="0" err="1">
                <a:solidFill>
                  <a:schemeClr val="tx1"/>
                </a:solidFill>
              </a:rPr>
              <a:t>Google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DeepMind</a:t>
            </a:r>
            <a:r>
              <a:rPr lang="ru-RU" sz="2800" dirty="0">
                <a:solidFill>
                  <a:schemeClr val="tx1"/>
                </a:solidFill>
              </a:rPr>
              <a:t> в 2015 году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r>
              <a:rPr lang="ru-RU" sz="2800" dirty="0" err="1">
                <a:solidFill>
                  <a:schemeClr val="tx1"/>
                </a:solidFill>
              </a:rPr>
              <a:t>AlphaGo</a:t>
            </a:r>
            <a:r>
              <a:rPr lang="ru-RU" sz="2800" dirty="0">
                <a:solidFill>
                  <a:schemeClr val="tx1"/>
                </a:solidFill>
              </a:rPr>
              <a:t> стала первой в мире программой, которая выиграла матч без гандикапа у профессионального игрока в </a:t>
            </a:r>
            <a:r>
              <a:rPr lang="ru-RU" sz="2800" dirty="0" err="1">
                <a:solidFill>
                  <a:schemeClr val="tx1"/>
                </a:solidFill>
              </a:rPr>
              <a:t>го</a:t>
            </a:r>
            <a:r>
              <a:rPr lang="ru-RU" sz="2800" dirty="0">
                <a:solidFill>
                  <a:schemeClr val="tx1"/>
                </a:solidFill>
              </a:rPr>
              <a:t> на стандартной доске 19 × 19, В марте 2016 года программа выиграла со счётом 4:1 у Ли </a:t>
            </a:r>
            <a:r>
              <a:rPr lang="ru-RU" sz="2800" dirty="0" err="1">
                <a:solidFill>
                  <a:schemeClr val="tx1"/>
                </a:solidFill>
              </a:rPr>
              <a:t>Седоля</a:t>
            </a:r>
            <a:r>
              <a:rPr lang="ru-RU" sz="2800" dirty="0">
                <a:solidFill>
                  <a:schemeClr val="tx1"/>
                </a:solidFill>
              </a:rPr>
              <a:t>, профессионала 9-го дана (высшего ранга), во время исторического матча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" name="Picture 2" descr="https://upload.wikimedia.org/wikipedia/commons/thumb/0/0b/Alphago_logo_Reversed.svg/220px-Alphago_logo_Reversed.svg.png">
            <a:extLst>
              <a:ext uri="{FF2B5EF4-FFF2-40B4-BE49-F238E27FC236}">
                <a16:creationId xmlns:a16="http://schemas.microsoft.com/office/drawing/2014/main" id="{A379CE11-DA7E-47D9-B529-7D3375AF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29" y="1481374"/>
            <a:ext cx="437014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37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3861048"/>
            <a:ext cx="8715436" cy="2558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Боты </a:t>
            </a:r>
            <a:r>
              <a:rPr lang="en-US" dirty="0" err="1"/>
              <a:t>Deepmind</a:t>
            </a:r>
            <a:r>
              <a:rPr lang="en-US" dirty="0"/>
              <a:t> </a:t>
            </a:r>
            <a:r>
              <a:rPr lang="ru-RU" dirty="0"/>
              <a:t>победили профессиональных игроков в режиме 1х1 и 5х5 с ограничениями, но пока проигрывают в режиме без ограничений.</a:t>
            </a:r>
            <a:endParaRPr lang="en-US" dirty="0"/>
          </a:p>
        </p:txBody>
      </p:sp>
      <p:pic>
        <p:nvPicPr>
          <p:cNvPr id="15362" name="Picture 2" descr="ÐÐ°ÑÑÐ¸Ð½ÐºÐ¸ Ð¿Ð¾ Ð·Ð°Ð¿ÑÐ¾ÑÑ dota 2 logo">
            <a:extLst>
              <a:ext uri="{FF2B5EF4-FFF2-40B4-BE49-F238E27FC236}">
                <a16:creationId xmlns:a16="http://schemas.microsoft.com/office/drawing/2014/main" id="{487FCBB9-5E80-4F89-A5A1-2BA6C110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17370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ÐÐ°ÑÑÐ¸Ð½ÐºÐ¸ Ð¿Ð¾ Ð·Ð°Ð¿ÑÐ¾ÑÑ deepmind">
            <a:extLst>
              <a:ext uri="{FF2B5EF4-FFF2-40B4-BE49-F238E27FC236}">
                <a16:creationId xmlns:a16="http://schemas.microsoft.com/office/drawing/2014/main" id="{AE955DA1-A0C1-42B4-AD0F-EF70F762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20466"/>
            <a:ext cx="5448796" cy="13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348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Вот когда в шахматы победит тогда поговорим</a:t>
            </a:r>
          </a:p>
          <a:p>
            <a:pPr marL="0" indent="0">
              <a:buNone/>
            </a:pPr>
            <a:r>
              <a:rPr lang="ru-RU" sz="2400" dirty="0"/>
              <a:t>Вот когда в </a:t>
            </a:r>
            <a:r>
              <a:rPr lang="en-US" sz="2400" dirty="0"/>
              <a:t>Go </a:t>
            </a:r>
            <a:r>
              <a:rPr lang="ru-RU" sz="2400" dirty="0"/>
              <a:t>победит тогда поговорим </a:t>
            </a:r>
          </a:p>
          <a:p>
            <a:pPr marL="0" indent="0">
              <a:buNone/>
            </a:pPr>
            <a:r>
              <a:rPr lang="ru-RU" sz="2400" dirty="0"/>
              <a:t>Вот когда в </a:t>
            </a:r>
            <a:r>
              <a:rPr lang="en-US" sz="2400" dirty="0" err="1"/>
              <a:t>Dota</a:t>
            </a:r>
            <a:r>
              <a:rPr lang="en-US" sz="2400" dirty="0"/>
              <a:t> 2 </a:t>
            </a:r>
            <a:r>
              <a:rPr lang="ru-RU" sz="2400" dirty="0"/>
              <a:t>победит тогда поговорим</a:t>
            </a:r>
          </a:p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Вы находитесь здесь</a:t>
            </a:r>
          </a:p>
          <a:p>
            <a:pPr marL="0" indent="0">
              <a:buNone/>
            </a:pPr>
            <a:r>
              <a:rPr lang="ru-RU" sz="2400" dirty="0"/>
              <a:t>Вот когда в </a:t>
            </a:r>
            <a:r>
              <a:rPr lang="en-US" sz="2400" dirty="0" err="1"/>
              <a:t>Dota</a:t>
            </a:r>
            <a:r>
              <a:rPr lang="en-US" sz="2400" dirty="0"/>
              <a:t> 2 </a:t>
            </a:r>
            <a:r>
              <a:rPr lang="ru-RU" sz="2400" dirty="0"/>
              <a:t>победит без ограничений тогда поговорим</a:t>
            </a:r>
          </a:p>
          <a:p>
            <a:pPr marL="0" indent="0">
              <a:buNone/>
            </a:pPr>
            <a:r>
              <a:rPr lang="ru-RU" sz="2400" dirty="0"/>
              <a:t>Вот когда мир захватит тогда поговорим</a:t>
            </a:r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223AA4-5C7F-49E4-801F-4179EF57CB01}"/>
              </a:ext>
            </a:extLst>
          </p:cNvPr>
          <p:cNvCxnSpPr/>
          <p:nvPr/>
        </p:nvCxnSpPr>
        <p:spPr>
          <a:xfrm>
            <a:off x="338256" y="3284984"/>
            <a:ext cx="51698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12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и анализ данных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Предобработка и анализ данных в реальных задачах занимает до 90% всего времени решения задачи, причины:</a:t>
            </a:r>
          </a:p>
          <a:p>
            <a:r>
              <a:rPr lang="ru-RU" dirty="0"/>
              <a:t>Данные зашумлены</a:t>
            </a:r>
          </a:p>
          <a:p>
            <a:r>
              <a:rPr lang="ru-RU" dirty="0"/>
              <a:t>Данные размечены неверно</a:t>
            </a:r>
          </a:p>
          <a:p>
            <a:r>
              <a:rPr lang="ru-RU" dirty="0"/>
              <a:t>Структура данных неверная</a:t>
            </a:r>
          </a:p>
          <a:p>
            <a:r>
              <a:rPr lang="ru-RU" dirty="0"/>
              <a:t>Данных недостаточно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232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Сеть учится одеваться:</a:t>
            </a:r>
            <a:endParaRPr lang="en-US" dirty="0"/>
          </a:p>
        </p:txBody>
      </p:sp>
      <p:pic>
        <p:nvPicPr>
          <p:cNvPr id="8" name="Dq2BrJvXQAAXf7R (2)">
            <a:hlinkClick r:id="" action="ppaction://media"/>
            <a:extLst>
              <a:ext uri="{FF2B5EF4-FFF2-40B4-BE49-F238E27FC236}">
                <a16:creationId xmlns:a16="http://schemas.microsoft.com/office/drawing/2014/main" id="{ACF2C5F0-9CFB-4C36-987A-0A68EFC73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609" y="2204864"/>
            <a:ext cx="6790782" cy="38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3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...">
            <a:extLst>
              <a:ext uri="{FF2B5EF4-FFF2-40B4-BE49-F238E27FC236}">
                <a16:creationId xmlns:a16="http://schemas.microsoft.com/office/drawing/2014/main" id="{84AC3519-A628-4BBB-AADE-33A8CBC6DD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00609"/>
            <a:ext cx="4829500" cy="21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639" y="1334711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Сеть учится акробатике:</a:t>
            </a:r>
            <a:endParaRPr lang="en-US" dirty="0"/>
          </a:p>
        </p:txBody>
      </p:sp>
      <p:pic>
        <p:nvPicPr>
          <p:cNvPr id="16388" name="Picture 4" descr="...">
            <a:extLst>
              <a:ext uri="{FF2B5EF4-FFF2-40B4-BE49-F238E27FC236}">
                <a16:creationId xmlns:a16="http://schemas.microsoft.com/office/drawing/2014/main" id="{FBFEA395-DBB5-4511-BBC4-6D87484AB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929111"/>
            <a:ext cx="4829500" cy="20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190BFA-8CF0-4C1A-BBE1-3EF690EC0231}"/>
              </a:ext>
            </a:extLst>
          </p:cNvPr>
          <p:cNvSpPr/>
          <p:nvPr/>
        </p:nvSpPr>
        <p:spPr>
          <a:xfrm>
            <a:off x="4139952" y="6075052"/>
            <a:ext cx="5310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https://bair.berkeley.edu/blog/2018/10/09/sfv/</a:t>
            </a:r>
          </a:p>
        </p:txBody>
      </p:sp>
    </p:spTree>
    <p:extLst>
      <p:ext uri="{BB962C8B-B14F-4D97-AF65-F5344CB8AC3E}">
        <p14:creationId xmlns:p14="http://schemas.microsoft.com/office/powerpoint/2010/main" val="40540874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82</a:t>
            </a:fld>
            <a:endParaRPr lang="ru-RU" dirty="0"/>
          </a:p>
        </p:txBody>
      </p:sp>
      <p:pic>
        <p:nvPicPr>
          <p:cNvPr id="7" name="Ht-3x_r7JTStkfT-">
            <a:hlinkClick r:id="" action="ppaction://media"/>
            <a:extLst>
              <a:ext uri="{FF2B5EF4-FFF2-40B4-BE49-F238E27FC236}">
                <a16:creationId xmlns:a16="http://schemas.microsoft.com/office/drawing/2014/main" id="{039EE233-21E4-4247-9384-01987CB863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1330783"/>
            <a:ext cx="7527184" cy="468803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DB51DD-2259-4085-BC82-C5E3739C17C4}"/>
              </a:ext>
            </a:extLst>
          </p:cNvPr>
          <p:cNvSpPr/>
          <p:nvPr/>
        </p:nvSpPr>
        <p:spPr>
          <a:xfrm>
            <a:off x="6193155" y="6053262"/>
            <a:ext cx="2911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https://t.me/loss_function_porn/201</a:t>
            </a:r>
          </a:p>
        </p:txBody>
      </p:sp>
    </p:spTree>
    <p:extLst>
      <p:ext uri="{BB962C8B-B14F-4D97-AF65-F5344CB8AC3E}">
        <p14:creationId xmlns:p14="http://schemas.microsoft.com/office/powerpoint/2010/main" val="25908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/>
              <a:t>Машинное обучение вообще и глубокое обучение в частности развивается очень быстро, работы старше 2-3 лет уже считаются «устаревшими»</a:t>
            </a:r>
          </a:p>
          <a:p>
            <a:r>
              <a:rPr lang="ru-RU" dirty="0"/>
              <a:t>Некоторые задачи по распознаванию изображений нейросети решают лучше людей</a:t>
            </a:r>
          </a:p>
          <a:p>
            <a:r>
              <a:rPr lang="ru-RU" dirty="0"/>
              <a:t>Однако, «серебряной пули» пока нет, все решения работают только в своей области (обычно маленькой).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922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ÐºÐ¾Ñ Ð²Ð¾Ð¿ÑÐ¾ÑÑ">
            <a:extLst>
              <a:ext uri="{FF2B5EF4-FFF2-40B4-BE49-F238E27FC236}">
                <a16:creationId xmlns:a16="http://schemas.microsoft.com/office/drawing/2014/main" id="{7D0EB380-8DD1-4C43-A268-05B59A11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9" y="1522402"/>
            <a:ext cx="4680520" cy="44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E9F6B-E2C6-4471-9A5B-E124E7CAF8B0}"/>
              </a:ext>
            </a:extLst>
          </p:cNvPr>
          <p:cNvSpPr/>
          <p:nvPr/>
        </p:nvSpPr>
        <p:spPr>
          <a:xfrm>
            <a:off x="4139952" y="51204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Алексей Алексеев</a:t>
            </a:r>
            <a:r>
              <a:rPr lang="en-US" dirty="0"/>
              <a:t> </a:t>
            </a:r>
          </a:p>
          <a:p>
            <a:pPr algn="r"/>
            <a:r>
              <a:rPr lang="en-US" dirty="0">
                <a:hlinkClick r:id="rId4"/>
              </a:rPr>
              <a:t>aleksey.alekseev@singularis-lab.com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0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Тестовая задача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33A2308A-C608-4248-ACEB-E89355F9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52" y="1412776"/>
            <a:ext cx="5631532" cy="3655954"/>
          </a:xfrm>
          <a:prstGeom prst="rect">
            <a:avLst/>
          </a:prstGeom>
        </p:spPr>
      </p:pic>
      <p:pic>
        <p:nvPicPr>
          <p:cNvPr id="8" name="Picture 6" descr="ÐÐ°ÑÑÐ¸Ð½ÐºÐ¸ Ð¿Ð¾ Ð·Ð°Ð¿ÑÐ¾ÑÑ cat">
            <a:extLst>
              <a:ext uri="{FF2B5EF4-FFF2-40B4-BE49-F238E27FC236}">
                <a16:creationId xmlns:a16="http://schemas.microsoft.com/office/drawing/2014/main" id="{8965F176-607D-43BA-8449-6A277C75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60" y="5481128"/>
            <a:ext cx="1148147" cy="7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ÐÐ°ÑÑÐ¸Ð½ÐºÐ¸ Ð¿Ð¾ Ð·Ð°Ð¿ÑÐ¾ÑÑ cat">
            <a:extLst>
              <a:ext uri="{FF2B5EF4-FFF2-40B4-BE49-F238E27FC236}">
                <a16:creationId xmlns:a16="http://schemas.microsoft.com/office/drawing/2014/main" id="{7C471DE2-C70B-44E6-83B7-75FD4A9F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60" y="4748098"/>
            <a:ext cx="1148148" cy="7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ÐÐ°ÑÑÐ¸Ð½ÐºÐ¸ Ð¿Ð¾ Ð·Ð°Ð¿ÑÐ¾ÑÑ cat fun">
            <a:extLst>
              <a:ext uri="{FF2B5EF4-FFF2-40B4-BE49-F238E27FC236}">
                <a16:creationId xmlns:a16="http://schemas.microsoft.com/office/drawing/2014/main" id="{E5441BCB-C5F7-45E0-A898-CD271CC31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08" y="4748098"/>
            <a:ext cx="1023552" cy="7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ÐÐ°ÑÑÐ¸Ð½ÐºÐ¸ Ð¿Ð¾ Ð·Ð°Ð¿ÑÐ¾ÑÑ cat fun">
            <a:extLst>
              <a:ext uri="{FF2B5EF4-FFF2-40B4-BE49-F238E27FC236}">
                <a16:creationId xmlns:a16="http://schemas.microsoft.com/office/drawing/2014/main" id="{7B32E7DC-52F3-402D-B9D4-E9CF3513E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08" y="5513530"/>
            <a:ext cx="1023552" cy="7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Прямая соединительная линия 13">
            <a:extLst>
              <a:ext uri="{FF2B5EF4-FFF2-40B4-BE49-F238E27FC236}">
                <a16:creationId xmlns:a16="http://schemas.microsoft.com/office/drawing/2014/main" id="{E8773781-8395-4A6D-BDC3-A4C6248BD0D6}"/>
              </a:ext>
            </a:extLst>
          </p:cNvPr>
          <p:cNvCxnSpPr/>
          <p:nvPr/>
        </p:nvCxnSpPr>
        <p:spPr>
          <a:xfrm>
            <a:off x="4275584" y="1838027"/>
            <a:ext cx="0" cy="4495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4">
            <a:extLst>
              <a:ext uri="{FF2B5EF4-FFF2-40B4-BE49-F238E27FC236}">
                <a16:creationId xmlns:a16="http://schemas.microsoft.com/office/drawing/2014/main" id="{7FB78CA0-BD1A-4A15-8B5B-C533DCD41264}"/>
              </a:ext>
            </a:extLst>
          </p:cNvPr>
          <p:cNvCxnSpPr/>
          <p:nvPr/>
        </p:nvCxnSpPr>
        <p:spPr>
          <a:xfrm>
            <a:off x="4427984" y="1837644"/>
            <a:ext cx="0" cy="4495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2" descr="ÐÐ°ÑÑÐ¸Ð½ÐºÐ¸ Ð¿Ð¾ Ð·Ð°Ð¿ÑÐ¾ÑÑ dogs fun">
            <a:extLst>
              <a:ext uri="{FF2B5EF4-FFF2-40B4-BE49-F238E27FC236}">
                <a16:creationId xmlns:a16="http://schemas.microsoft.com/office/drawing/2014/main" id="{3FD957D3-6EF7-4F47-BBB0-E3C30C21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2980" y="4801693"/>
            <a:ext cx="1239867" cy="7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ÐÐ°ÑÑÐ¸Ð½ÐºÐ¸ Ð¿Ð¾ Ð·Ð°Ð¿ÑÐ¾ÑÑ dog funny husky">
            <a:extLst>
              <a:ext uri="{FF2B5EF4-FFF2-40B4-BE49-F238E27FC236}">
                <a16:creationId xmlns:a16="http://schemas.microsoft.com/office/drawing/2014/main" id="{0F0CA746-CDDC-42BB-B69B-2639DEFC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0323" y="4830236"/>
            <a:ext cx="682104" cy="7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ÐÐ°ÑÑÐ¸Ð½ÐºÐ¸ Ð¿Ð¾ Ð·Ð°Ð¿ÑÐ¾ÑÑ dog funny">
            <a:extLst>
              <a:ext uri="{FF2B5EF4-FFF2-40B4-BE49-F238E27FC236}">
                <a16:creationId xmlns:a16="http://schemas.microsoft.com/office/drawing/2014/main" id="{ED9EFA08-8393-419B-AC76-A2228FD9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8020" y="5576610"/>
            <a:ext cx="784380" cy="7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ÐÐ°ÑÑÐ¸Ð½ÐºÐ¸ Ð¿Ð¾ Ð·Ð°Ð¿ÑÐ¾ÑÑ dog funny">
            <a:extLst>
              <a:ext uri="{FF2B5EF4-FFF2-40B4-BE49-F238E27FC236}">
                <a16:creationId xmlns:a16="http://schemas.microsoft.com/office/drawing/2014/main" id="{13C249E0-CB45-4A6A-83F1-27CF2E97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9215" y="5576291"/>
            <a:ext cx="1093212" cy="7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058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- Singularis Lab 4.3 .potx" id="{B46AF7C4-1188-4A8F-8374-CE000DA44320}" vid="{D1EA0039-DB49-4546-BC1D-B346FEDD303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18096</TotalTime>
  <Words>2215</Words>
  <Application>Microsoft Office PowerPoint</Application>
  <PresentationFormat>On-screen Show (4:3)</PresentationFormat>
  <Paragraphs>572</Paragraphs>
  <Slides>84</Slides>
  <Notes>82</Notes>
  <HiddenSlides>0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Intel Clear</vt:lpstr>
      <vt:lpstr>Wingdings</vt:lpstr>
      <vt:lpstr>Template SL</vt:lpstr>
      <vt:lpstr>Основы Машинного обучения</vt:lpstr>
      <vt:lpstr>Что такое машинное обучение</vt:lpstr>
      <vt:lpstr>Задачи машинного обучения</vt:lpstr>
      <vt:lpstr>Классификация</vt:lpstr>
      <vt:lpstr>Классификация</vt:lpstr>
      <vt:lpstr>Регрессия</vt:lpstr>
      <vt:lpstr>Типы данных</vt:lpstr>
      <vt:lpstr>Предобработка и анализ данных</vt:lpstr>
      <vt:lpstr>Тестовая задача</vt:lpstr>
      <vt:lpstr>С чего все началось?</vt:lpstr>
      <vt:lpstr>С чего все началось? Прорыв 2012</vt:lpstr>
      <vt:lpstr>Прорыв 2012, причины</vt:lpstr>
      <vt:lpstr>Как работает машинное обучение</vt:lpstr>
      <vt:lpstr>Как работает машинное обучение</vt:lpstr>
      <vt:lpstr>А что в ящике?</vt:lpstr>
      <vt:lpstr>А что в ящике?</vt:lpstr>
      <vt:lpstr>А что в ящике?</vt:lpstr>
      <vt:lpstr>Нейрон настоящий</vt:lpstr>
      <vt:lpstr>Нейрон искусственный</vt:lpstr>
      <vt:lpstr>Функция активации</vt:lpstr>
      <vt:lpstr>Искусственные нейронные сети</vt:lpstr>
      <vt:lpstr>Что такое «обучение»?</vt:lpstr>
      <vt:lpstr>Функция потерь (Loss function)</vt:lpstr>
      <vt:lpstr>Оптимизаторы</vt:lpstr>
      <vt:lpstr>Оптимизаторы</vt:lpstr>
      <vt:lpstr>Learning rate</vt:lpstr>
      <vt:lpstr>Оптимизаторы</vt:lpstr>
      <vt:lpstr>Оптимизаторы, проблемы</vt:lpstr>
      <vt:lpstr>Оптимизаторы, проблемы</vt:lpstr>
      <vt:lpstr>Оптимизаторы, решения</vt:lpstr>
      <vt:lpstr>Оптимизаторы</vt:lpstr>
      <vt:lpstr>Оптимизаторы</vt:lpstr>
      <vt:lpstr>Что значит итеративный?</vt:lpstr>
      <vt:lpstr>Что такое «обучение»?</vt:lpstr>
      <vt:lpstr>Переобучение и недообучение</vt:lpstr>
      <vt:lpstr>Виды нейросетей</vt:lpstr>
      <vt:lpstr>Сверточные нейросети</vt:lpstr>
      <vt:lpstr>Типовая архитектура сверточной нейросети</vt:lpstr>
      <vt:lpstr>Свертка</vt:lpstr>
      <vt:lpstr>Параметры свертки</vt:lpstr>
      <vt:lpstr>Сверточный слой</vt:lpstr>
      <vt:lpstr>Subsamling (pooling)</vt:lpstr>
      <vt:lpstr>Почему «глубокое» обучение (Deep learning)?</vt:lpstr>
      <vt:lpstr>Существующие архитектуры</vt:lpstr>
      <vt:lpstr>Пример: SeNet</vt:lpstr>
      <vt:lpstr>Перенос обучения (transfer learning)</vt:lpstr>
      <vt:lpstr>Перенос обучения (transfer learning)</vt:lpstr>
      <vt:lpstr>Перенос обучения (transfer learning)</vt:lpstr>
      <vt:lpstr>Перенос обучения (transfer learning)</vt:lpstr>
      <vt:lpstr>Почему transfer learning работает?</vt:lpstr>
      <vt:lpstr>Почему transfer learning работает?</vt:lpstr>
      <vt:lpstr>Почему transfer learning работает?</vt:lpstr>
      <vt:lpstr>Почему transfer learning работает?</vt:lpstr>
      <vt:lpstr>Фреймворки машинного обучения</vt:lpstr>
      <vt:lpstr>PyTorch</vt:lpstr>
      <vt:lpstr>PowerPoint Presentation</vt:lpstr>
      <vt:lpstr>Tensorflow</vt:lpstr>
      <vt:lpstr>Tensorflow</vt:lpstr>
      <vt:lpstr>Keras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На пике прогресса, GAN</vt:lpstr>
      <vt:lpstr>На пике прогресса, GAN</vt:lpstr>
      <vt:lpstr>На пике прогресса, GAN</vt:lpstr>
      <vt:lpstr>На пике прогресса, GAN</vt:lpstr>
      <vt:lpstr>На пике прогресса, GAN </vt:lpstr>
      <vt:lpstr>На пике прогресса, GAN </vt:lpstr>
      <vt:lpstr>На пике прогресса, GAN </vt:lpstr>
      <vt:lpstr>На пике прогресса, GAN </vt:lpstr>
      <vt:lpstr>На пике прогресса, GAN </vt:lpstr>
      <vt:lpstr>На пике прогресса, GAN, Deepfake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Заключение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defiant</cp:lastModifiedBy>
  <cp:revision>516</cp:revision>
  <dcterms:created xsi:type="dcterms:W3CDTF">2015-09-12T11:25:34Z</dcterms:created>
  <dcterms:modified xsi:type="dcterms:W3CDTF">2018-11-19T23:50:47Z</dcterms:modified>
</cp:coreProperties>
</file>